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8"/>
  </p:notesMasterIdLst>
  <p:sldIdLst>
    <p:sldId id="256" r:id="rId2"/>
    <p:sldId id="280" r:id="rId3"/>
    <p:sldId id="368" r:id="rId4"/>
    <p:sldId id="350" r:id="rId5"/>
    <p:sldId id="272" r:id="rId6"/>
    <p:sldId id="271" r:id="rId7"/>
    <p:sldId id="273" r:id="rId8"/>
    <p:sldId id="274" r:id="rId9"/>
    <p:sldId id="351" r:id="rId10"/>
    <p:sldId id="316" r:id="rId11"/>
    <p:sldId id="358" r:id="rId12"/>
    <p:sldId id="342" r:id="rId13"/>
    <p:sldId id="277" r:id="rId14"/>
    <p:sldId id="317" r:id="rId15"/>
    <p:sldId id="352" r:id="rId16"/>
    <p:sldId id="353" r:id="rId17"/>
    <p:sldId id="354" r:id="rId18"/>
    <p:sldId id="355" r:id="rId19"/>
    <p:sldId id="356" r:id="rId20"/>
    <p:sldId id="357" r:id="rId21"/>
    <p:sldId id="308" r:id="rId22"/>
    <p:sldId id="309" r:id="rId23"/>
    <p:sldId id="343" r:id="rId24"/>
    <p:sldId id="276" r:id="rId25"/>
    <p:sldId id="345" r:id="rId26"/>
    <p:sldId id="344" r:id="rId27"/>
    <p:sldId id="325" r:id="rId28"/>
    <p:sldId id="346" r:id="rId29"/>
    <p:sldId id="311" r:id="rId30"/>
    <p:sldId id="326" r:id="rId31"/>
    <p:sldId id="310" r:id="rId32"/>
    <p:sldId id="328" r:id="rId33"/>
    <p:sldId id="359" r:id="rId34"/>
    <p:sldId id="327" r:id="rId35"/>
    <p:sldId id="347" r:id="rId36"/>
    <p:sldId id="365" r:id="rId37"/>
    <p:sldId id="366" r:id="rId38"/>
    <p:sldId id="348" r:id="rId39"/>
    <p:sldId id="361" r:id="rId40"/>
    <p:sldId id="349" r:id="rId41"/>
    <p:sldId id="329" r:id="rId42"/>
    <p:sldId id="334" r:id="rId43"/>
    <p:sldId id="333" r:id="rId44"/>
    <p:sldId id="286" r:id="rId45"/>
    <p:sldId id="287" r:id="rId46"/>
    <p:sldId id="288" r:id="rId47"/>
    <p:sldId id="289" r:id="rId48"/>
    <p:sldId id="290" r:id="rId49"/>
    <p:sldId id="362" r:id="rId50"/>
    <p:sldId id="257" r:id="rId51"/>
    <p:sldId id="282" r:id="rId52"/>
    <p:sldId id="291" r:id="rId53"/>
    <p:sldId id="292" r:id="rId54"/>
    <p:sldId id="293" r:id="rId55"/>
    <p:sldId id="294" r:id="rId56"/>
    <p:sldId id="335" r:id="rId57"/>
    <p:sldId id="258" r:id="rId58"/>
    <p:sldId id="295" r:id="rId59"/>
    <p:sldId id="337" r:id="rId60"/>
    <p:sldId id="301" r:id="rId61"/>
    <p:sldId id="302" r:id="rId62"/>
    <p:sldId id="336" r:id="rId63"/>
    <p:sldId id="338" r:id="rId64"/>
    <p:sldId id="283" r:id="rId65"/>
    <p:sldId id="265" r:id="rId66"/>
    <p:sldId id="367"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121" d="100"/>
          <a:sy n="121" d="100"/>
        </p:scale>
        <p:origin x="167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F7236-689D-454E-9F5E-E5E62926A166}" type="datetimeFigureOut">
              <a:rPr lang="en-US" smtClean="0"/>
              <a:t>7/15/24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BD01B-11FD-2041-A3AE-CAA183944817}" type="slidenum">
              <a:rPr lang="en-US" smtClean="0"/>
              <a:t>‹#›</a:t>
            </a:fld>
            <a:endParaRPr lang="en-US"/>
          </a:p>
        </p:txBody>
      </p:sp>
    </p:spTree>
    <p:extLst>
      <p:ext uri="{BB962C8B-B14F-4D97-AF65-F5344CB8AC3E}">
        <p14:creationId xmlns:p14="http://schemas.microsoft.com/office/powerpoint/2010/main" val="989830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2</a:t>
            </a:fld>
            <a:endParaRPr lang="en-US"/>
          </a:p>
        </p:txBody>
      </p:sp>
    </p:spTree>
    <p:extLst>
      <p:ext uri="{BB962C8B-B14F-4D97-AF65-F5344CB8AC3E}">
        <p14:creationId xmlns:p14="http://schemas.microsoft.com/office/powerpoint/2010/main" val="124891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3</a:t>
            </a:fld>
            <a:endParaRPr lang="en-US"/>
          </a:p>
        </p:txBody>
      </p:sp>
    </p:spTree>
    <p:extLst>
      <p:ext uri="{BB962C8B-B14F-4D97-AF65-F5344CB8AC3E}">
        <p14:creationId xmlns:p14="http://schemas.microsoft.com/office/powerpoint/2010/main" val="330896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39</a:t>
            </a:fld>
            <a:endParaRPr lang="en-US"/>
          </a:p>
        </p:txBody>
      </p:sp>
    </p:spTree>
    <p:extLst>
      <p:ext uri="{BB962C8B-B14F-4D97-AF65-F5344CB8AC3E}">
        <p14:creationId xmlns:p14="http://schemas.microsoft.com/office/powerpoint/2010/main" val="204563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48</a:t>
            </a:fld>
            <a:endParaRPr lang="en-US"/>
          </a:p>
        </p:txBody>
      </p:sp>
    </p:spTree>
    <p:extLst>
      <p:ext uri="{BB962C8B-B14F-4D97-AF65-F5344CB8AC3E}">
        <p14:creationId xmlns:p14="http://schemas.microsoft.com/office/powerpoint/2010/main" val="352343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49</a:t>
            </a:fld>
            <a:endParaRPr lang="en-US"/>
          </a:p>
        </p:txBody>
      </p:sp>
    </p:spTree>
    <p:extLst>
      <p:ext uri="{BB962C8B-B14F-4D97-AF65-F5344CB8AC3E}">
        <p14:creationId xmlns:p14="http://schemas.microsoft.com/office/powerpoint/2010/main" val="100688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57</a:t>
            </a:fld>
            <a:endParaRPr lang="en-US"/>
          </a:p>
        </p:txBody>
      </p:sp>
    </p:spTree>
    <p:extLst>
      <p:ext uri="{BB962C8B-B14F-4D97-AF65-F5344CB8AC3E}">
        <p14:creationId xmlns:p14="http://schemas.microsoft.com/office/powerpoint/2010/main" val="711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BD01B-11FD-2041-A3AE-CAA183944817}" type="slidenum">
              <a:rPr lang="en-US" smtClean="0"/>
              <a:t>64</a:t>
            </a:fld>
            <a:endParaRPr lang="en-US"/>
          </a:p>
        </p:txBody>
      </p:sp>
    </p:spTree>
    <p:extLst>
      <p:ext uri="{BB962C8B-B14F-4D97-AF65-F5344CB8AC3E}">
        <p14:creationId xmlns:p14="http://schemas.microsoft.com/office/powerpoint/2010/main" val="347444864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8D7761-C5FA-194F-BB74-B418E307264C}" type="datetime1">
              <a:rPr lang="en-US" smtClean="0"/>
              <a:t>7/15/24</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306A001B-3330-0649-BA62-464FB54B8A89}" type="slidenum">
              <a:rPr lang="en-US" smtClean="0"/>
              <a:t>‹#›</a:t>
            </a:fld>
            <a:endParaRPr lang="en-US"/>
          </a:p>
        </p:txBody>
      </p:sp>
    </p:spTree>
    <p:extLst>
      <p:ext uri="{BB962C8B-B14F-4D97-AF65-F5344CB8AC3E}">
        <p14:creationId xmlns:p14="http://schemas.microsoft.com/office/powerpoint/2010/main" val="265645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2FCE6C-B377-024B-8B81-B8C5B7178CE2}" type="datetime1">
              <a:rPr lang="en-US" smtClean="0"/>
              <a:t>7/15/24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3755968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B7FBD3-BC6A-C341-807B-C03D07CDD212}" type="datetime1">
              <a:rPr lang="en-US" smtClean="0"/>
              <a:t>7/15/24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87015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6FFA0C-2E49-6C44-B9F3-1B51348687B0}" type="datetime1">
              <a:rPr lang="en-US" smtClean="0"/>
              <a:t>7/15/24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382272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80A570F3-9CE1-9145-9650-C9EF62E82F3D}" type="datetime1">
              <a:rPr lang="en-US" smtClean="0"/>
              <a:t>7/15/24</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306A001B-3330-0649-BA62-464FB54B8A89}" type="slidenum">
              <a:rPr lang="en-US" smtClean="0"/>
              <a:t>‹#›</a:t>
            </a:fld>
            <a:endParaRPr lang="en-US"/>
          </a:p>
        </p:txBody>
      </p:sp>
    </p:spTree>
    <p:extLst>
      <p:ext uri="{BB962C8B-B14F-4D97-AF65-F5344CB8AC3E}">
        <p14:creationId xmlns:p14="http://schemas.microsoft.com/office/powerpoint/2010/main" val="263375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BF683F-A5CA-FA44-BB4E-B3B504134678}" type="datetime1">
              <a:rPr lang="en-US" smtClean="0"/>
              <a:t>7/15/24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117678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310095-B8AF-3542-A286-61C67FA55E11}" type="datetime1">
              <a:rPr lang="en-US" smtClean="0"/>
              <a:t>7/15/24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6A001B-3330-0649-BA62-464FB54B8A8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084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214F0FEA-94A0-894F-B28E-0987ECF244EA}" type="datetime1">
              <a:rPr lang="en-US" smtClean="0"/>
              <a:t>7/15/24</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306A001B-3330-0649-BA62-464FB54B8A8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468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1EC01-986D-C34E-8716-1BE6AFCBC712}" type="datetime1">
              <a:rPr lang="en-US" smtClean="0"/>
              <a:t>7/15/24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334105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DE63D92B-5BD7-1E4D-B07A-E6ECEA861D5D}" type="datetime1">
              <a:rPr lang="en-US" smtClean="0"/>
              <a:t>7/15/24</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326805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CCFB8241-8040-6549-B544-F1B77EB7BCD2}" type="datetime1">
              <a:rPr lang="en-US" smtClean="0"/>
              <a:t>7/15/24</a:t>
            </a:fld>
            <a:endParaRPr lang="en-US"/>
          </a:p>
        </p:txBody>
      </p:sp>
      <p:sp>
        <p:nvSpPr>
          <p:cNvPr id="10" name="Slide Number Placeholder 9"/>
          <p:cNvSpPr>
            <a:spLocks noGrp="1"/>
          </p:cNvSpPr>
          <p:nvPr>
            <p:ph type="sldNum" sz="quarter" idx="12"/>
          </p:nvPr>
        </p:nvSpPr>
        <p:spPr/>
        <p:txBody>
          <a:bodyPr/>
          <a:lstStyle/>
          <a:p>
            <a:fld id="{306A001B-3330-0649-BA62-464FB54B8A89}" type="slidenum">
              <a:rPr lang="en-US" smtClean="0"/>
              <a:t>‹#›</a:t>
            </a:fld>
            <a:endParaRPr lang="en-US"/>
          </a:p>
        </p:txBody>
      </p:sp>
    </p:spTree>
    <p:extLst>
      <p:ext uri="{BB962C8B-B14F-4D97-AF65-F5344CB8AC3E}">
        <p14:creationId xmlns:p14="http://schemas.microsoft.com/office/powerpoint/2010/main" val="2717825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0499C82A-8207-A945-BF01-91CC4353AAB2}" type="datetime1">
              <a:rPr lang="en-US" smtClean="0"/>
              <a:t>7/15/24</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306A001B-3330-0649-BA62-464FB54B8A89}" type="slidenum">
              <a:rPr lang="en-US" smtClean="0"/>
              <a:t>‹#›</a:t>
            </a:fld>
            <a:endParaRPr lang="en-US"/>
          </a:p>
        </p:txBody>
      </p:sp>
    </p:spTree>
    <p:extLst>
      <p:ext uri="{BB962C8B-B14F-4D97-AF65-F5344CB8AC3E}">
        <p14:creationId xmlns:p14="http://schemas.microsoft.com/office/powerpoint/2010/main" val="3371750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emf"/><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3.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oleObject" Target="../embeddings/oleObject1.bin"/><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emf"/></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EACF-CBC5-AFB1-D51F-5C1E55693A9E}"/>
              </a:ext>
            </a:extLst>
          </p:cNvPr>
          <p:cNvSpPr>
            <a:spLocks noGrp="1"/>
          </p:cNvSpPr>
          <p:nvPr>
            <p:ph type="ctrTitle"/>
          </p:nvPr>
        </p:nvSpPr>
        <p:spPr/>
        <p:txBody>
          <a:bodyPr/>
          <a:lstStyle/>
          <a:p>
            <a:r>
              <a:rPr lang="en-US" sz="6000" dirty="0">
                <a:solidFill>
                  <a:schemeClr val="tx1"/>
                </a:solidFill>
              </a:rPr>
              <a:t>NEUTRINOS </a:t>
            </a:r>
            <a:br>
              <a:rPr lang="en-US" sz="6000" dirty="0">
                <a:solidFill>
                  <a:schemeClr val="tx1"/>
                </a:solidFill>
              </a:rPr>
            </a:br>
            <a:r>
              <a:rPr lang="en-US" sz="4800" dirty="0">
                <a:solidFill>
                  <a:schemeClr val="tx1"/>
                </a:solidFill>
              </a:rPr>
              <a:t>IN</a:t>
            </a:r>
            <a:r>
              <a:rPr lang="en-US" sz="6000" dirty="0">
                <a:solidFill>
                  <a:schemeClr val="tx1"/>
                </a:solidFill>
              </a:rPr>
              <a:t> NUCLEAR PHYSICS</a:t>
            </a:r>
            <a:br>
              <a:rPr lang="en-US" sz="5400"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1C3FEA9F-EBC7-5836-B161-827B9EFEECA4}"/>
              </a:ext>
            </a:extLst>
          </p:cNvPr>
          <p:cNvSpPr>
            <a:spLocks noGrp="1"/>
          </p:cNvSpPr>
          <p:nvPr>
            <p:ph type="subTitle" idx="1"/>
          </p:nvPr>
        </p:nvSpPr>
        <p:spPr/>
        <p:txBody>
          <a:bodyPr/>
          <a:lstStyle/>
          <a:p>
            <a:r>
              <a:rPr lang="en-US" dirty="0"/>
              <a:t>Ben Jones, University of Texas at Arlington</a:t>
            </a:r>
          </a:p>
        </p:txBody>
      </p:sp>
      <p:sp>
        <p:nvSpPr>
          <p:cNvPr id="4" name="Slide Number Placeholder 3">
            <a:extLst>
              <a:ext uri="{FF2B5EF4-FFF2-40B4-BE49-F238E27FC236}">
                <a16:creationId xmlns:a16="http://schemas.microsoft.com/office/drawing/2014/main" id="{D2E29893-DD5F-9848-1567-B32914AEC432}"/>
              </a:ext>
            </a:extLst>
          </p:cNvPr>
          <p:cNvSpPr>
            <a:spLocks noGrp="1"/>
          </p:cNvSpPr>
          <p:nvPr>
            <p:ph type="sldNum" sz="quarter" idx="12"/>
          </p:nvPr>
        </p:nvSpPr>
        <p:spPr/>
        <p:txBody>
          <a:bodyPr/>
          <a:lstStyle/>
          <a:p>
            <a:fld id="{306A001B-3330-0649-BA62-464FB54B8A89}" type="slidenum">
              <a:rPr lang="en-US" smtClean="0"/>
              <a:t>1</a:t>
            </a:fld>
            <a:endParaRPr lang="en-US"/>
          </a:p>
        </p:txBody>
      </p:sp>
      <p:pic>
        <p:nvPicPr>
          <p:cNvPr id="5" name="Picture 2" descr="UTA Brand Guidelines – UTA Faculty &amp; Staff Resources">
            <a:extLst>
              <a:ext uri="{FF2B5EF4-FFF2-40B4-BE49-F238E27FC236}">
                <a16:creationId xmlns:a16="http://schemas.microsoft.com/office/drawing/2014/main" id="{6297A039-7835-4013-B791-91F088F4D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246" y="5122205"/>
            <a:ext cx="1229507" cy="1612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375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12" y="-418503"/>
            <a:ext cx="8626925" cy="1609343"/>
          </a:xfrm>
        </p:spPr>
        <p:txBody>
          <a:bodyPr>
            <a:normAutofit/>
          </a:bodyPr>
          <a:lstStyle/>
          <a:p>
            <a:r>
              <a:rPr lang="en-US" sz="4000" dirty="0"/>
              <a:t>First attempt to discover the neutrino</a:t>
            </a:r>
          </a:p>
        </p:txBody>
      </p:sp>
      <p:sp>
        <p:nvSpPr>
          <p:cNvPr id="3" name="Content Placeholder 2"/>
          <p:cNvSpPr>
            <a:spLocks noGrp="1"/>
          </p:cNvSpPr>
          <p:nvPr>
            <p:ph idx="1"/>
          </p:nvPr>
        </p:nvSpPr>
        <p:spPr>
          <a:xfrm>
            <a:off x="229962" y="975564"/>
            <a:ext cx="7419775" cy="3263504"/>
          </a:xfrm>
        </p:spPr>
        <p:txBody>
          <a:bodyPr/>
          <a:lstStyle/>
          <a:p>
            <a:r>
              <a:rPr lang="en-US" dirty="0"/>
              <a:t>Bruno Pontecorvo suggested using neutrino capture on chlorine from a nuclear reactor, an experiment first attempted by Ray Davis:</a:t>
            </a:r>
          </a:p>
        </p:txBody>
      </p:sp>
      <p:pic>
        <p:nvPicPr>
          <p:cNvPr id="4100" name="Picture 4" descr="BNL | 2002 Nobel Prize">
            <a:extLst>
              <a:ext uri="{FF2B5EF4-FFF2-40B4-BE49-F238E27FC236}">
                <a16:creationId xmlns:a16="http://schemas.microsoft.com/office/drawing/2014/main" id="{7F319E92-A6F1-0D98-A039-FD0EFAD1B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050" y="611309"/>
            <a:ext cx="1868745" cy="17629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AE9544B-D2BE-D8B6-957B-491BF4C81B46}"/>
              </a:ext>
            </a:extLst>
          </p:cNvPr>
          <p:cNvSpPr txBox="1"/>
          <p:nvPr/>
        </p:nvSpPr>
        <p:spPr>
          <a:xfrm>
            <a:off x="6742064" y="2134925"/>
            <a:ext cx="1320170" cy="369332"/>
          </a:xfrm>
          <a:prstGeom prst="rect">
            <a:avLst/>
          </a:prstGeom>
          <a:noFill/>
        </p:spPr>
        <p:txBody>
          <a:bodyPr wrap="none" rtlCol="0">
            <a:spAutoFit/>
          </a:bodyPr>
          <a:lstStyle/>
          <a:p>
            <a:r>
              <a:rPr lang="en-US" b="1" dirty="0"/>
              <a:t>Ray Davis</a:t>
            </a:r>
          </a:p>
        </p:txBody>
      </p:sp>
      <p:sp>
        <p:nvSpPr>
          <p:cNvPr id="4" name="Slide Number Placeholder 3">
            <a:extLst>
              <a:ext uri="{FF2B5EF4-FFF2-40B4-BE49-F238E27FC236}">
                <a16:creationId xmlns:a16="http://schemas.microsoft.com/office/drawing/2014/main" id="{D80010C8-85DB-9F38-5054-C68F4CFF3415}"/>
              </a:ext>
            </a:extLst>
          </p:cNvPr>
          <p:cNvSpPr>
            <a:spLocks noGrp="1"/>
          </p:cNvSpPr>
          <p:nvPr>
            <p:ph type="sldNum" sz="quarter" idx="12"/>
          </p:nvPr>
        </p:nvSpPr>
        <p:spPr/>
        <p:txBody>
          <a:bodyPr/>
          <a:lstStyle/>
          <a:p>
            <a:fld id="{306A001B-3330-0649-BA62-464FB54B8A89}" type="slidenum">
              <a:rPr lang="en-US" smtClean="0"/>
              <a:t>10</a:t>
            </a:fld>
            <a:endParaRPr lang="en-US"/>
          </a:p>
        </p:txBody>
      </p:sp>
      <p:pic>
        <p:nvPicPr>
          <p:cNvPr id="5" name="Picture 2" descr="Savannah River Site | Defense Nuclear Facilities Safety Board">
            <a:extLst>
              <a:ext uri="{FF2B5EF4-FFF2-40B4-BE49-F238E27FC236}">
                <a16:creationId xmlns:a16="http://schemas.microsoft.com/office/drawing/2014/main" id="{0E48E336-126A-5645-582F-ABA761E00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62" y="2584907"/>
            <a:ext cx="7775122" cy="3770123"/>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A61D33-A5E1-99EF-9BE9-0257BE595F15}"/>
              </a:ext>
            </a:extLst>
          </p:cNvPr>
          <p:cNvSpPr txBox="1"/>
          <p:nvPr/>
        </p:nvSpPr>
        <p:spPr>
          <a:xfrm>
            <a:off x="703030" y="6430425"/>
            <a:ext cx="6828985" cy="369332"/>
          </a:xfrm>
          <a:prstGeom prst="rect">
            <a:avLst/>
          </a:prstGeom>
          <a:noFill/>
        </p:spPr>
        <p:txBody>
          <a:bodyPr wrap="none" rtlCol="0">
            <a:spAutoFit/>
          </a:bodyPr>
          <a:lstStyle/>
          <a:p>
            <a:r>
              <a:rPr lang="en-US" dirty="0"/>
              <a:t>Savannah river nuclear reactor – a copious source of neutrinos</a:t>
            </a:r>
          </a:p>
        </p:txBody>
      </p:sp>
    </p:spTree>
    <p:extLst>
      <p:ext uri="{BB962C8B-B14F-4D97-AF65-F5344CB8AC3E}">
        <p14:creationId xmlns:p14="http://schemas.microsoft.com/office/powerpoint/2010/main" val="192218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12" y="-418503"/>
            <a:ext cx="8626925" cy="1609343"/>
          </a:xfrm>
        </p:spPr>
        <p:txBody>
          <a:bodyPr>
            <a:normAutofit/>
          </a:bodyPr>
          <a:lstStyle/>
          <a:p>
            <a:r>
              <a:rPr lang="en-US" sz="4000" dirty="0"/>
              <a:t>First attempt to discover the neutrino</a:t>
            </a:r>
          </a:p>
        </p:txBody>
      </p:sp>
      <p:sp>
        <p:nvSpPr>
          <p:cNvPr id="3" name="Content Placeholder 2"/>
          <p:cNvSpPr>
            <a:spLocks noGrp="1"/>
          </p:cNvSpPr>
          <p:nvPr>
            <p:ph idx="1"/>
          </p:nvPr>
        </p:nvSpPr>
        <p:spPr>
          <a:xfrm>
            <a:off x="229962" y="975564"/>
            <a:ext cx="7419775" cy="3263504"/>
          </a:xfrm>
        </p:spPr>
        <p:txBody>
          <a:bodyPr/>
          <a:lstStyle/>
          <a:p>
            <a:r>
              <a:rPr lang="en-US" dirty="0"/>
              <a:t>Bruno Pontecorvo suggested using neutrino capture on chlorine from a nuclear reactor, an experiment first attempted by Ray Davis:</a:t>
            </a:r>
          </a:p>
        </p:txBody>
      </p:sp>
      <p:pic>
        <p:nvPicPr>
          <p:cNvPr id="1026" name="Picture 2" descr="The Life of Raymond Davis, Jr. and the Beginning of Neutrino Astronomy">
            <a:extLst>
              <a:ext uri="{FF2B5EF4-FFF2-40B4-BE49-F238E27FC236}">
                <a16:creationId xmlns:a16="http://schemas.microsoft.com/office/drawing/2014/main" id="{31A610C0-60FF-3537-13D8-C0142C25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5" y="2316959"/>
            <a:ext cx="5179319" cy="41475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3FB43B-E3A4-2FFE-B158-99BB0566A7CA}"/>
              </a:ext>
            </a:extLst>
          </p:cNvPr>
          <p:cNvSpPr txBox="1"/>
          <p:nvPr/>
        </p:nvSpPr>
        <p:spPr>
          <a:xfrm>
            <a:off x="5677177" y="2847026"/>
            <a:ext cx="2084225" cy="369332"/>
          </a:xfrm>
          <a:prstGeom prst="rect">
            <a:avLst/>
          </a:prstGeom>
          <a:noFill/>
        </p:spPr>
        <p:txBody>
          <a:bodyPr wrap="none" rtlCol="0">
            <a:spAutoFit/>
          </a:bodyPr>
          <a:lstStyle/>
          <a:p>
            <a:r>
              <a:rPr lang="en-US" i="1" dirty="0"/>
              <a:t>Proposed process:</a:t>
            </a:r>
          </a:p>
        </p:txBody>
      </p:sp>
      <p:pic>
        <p:nvPicPr>
          <p:cNvPr id="10" name="Picture 9">
            <a:extLst>
              <a:ext uri="{FF2B5EF4-FFF2-40B4-BE49-F238E27FC236}">
                <a16:creationId xmlns:a16="http://schemas.microsoft.com/office/drawing/2014/main" id="{078BE388-B181-99B5-4981-3E63CA05CE9D}"/>
              </a:ext>
            </a:extLst>
          </p:cNvPr>
          <p:cNvPicPr>
            <a:picLocks noChangeAspect="1"/>
          </p:cNvPicPr>
          <p:nvPr/>
        </p:nvPicPr>
        <p:blipFill>
          <a:blip r:embed="rId3"/>
          <a:stretch>
            <a:fillRect/>
          </a:stretch>
        </p:blipFill>
        <p:spPr>
          <a:xfrm>
            <a:off x="5677177" y="3375497"/>
            <a:ext cx="3179710" cy="321647"/>
          </a:xfrm>
          <a:prstGeom prst="rect">
            <a:avLst/>
          </a:prstGeom>
        </p:spPr>
      </p:pic>
      <p:pic>
        <p:nvPicPr>
          <p:cNvPr id="4098" name="Picture 2" descr="Savannah River Site | Defense Nuclear Facilities Safety Board">
            <a:extLst>
              <a:ext uri="{FF2B5EF4-FFF2-40B4-BE49-F238E27FC236}">
                <a16:creationId xmlns:a16="http://schemas.microsoft.com/office/drawing/2014/main" id="{EEFD94B3-3D46-F480-F591-72AD85223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435" y="3986589"/>
            <a:ext cx="2258597" cy="1095184"/>
          </a:xfrm>
          <a:prstGeom prst="rect">
            <a:avLst/>
          </a:prstGeom>
          <a:noFill/>
          <a:ln w="19050">
            <a:solidFill>
              <a:srgbClr val="7030A0"/>
            </a:solidFill>
          </a:ln>
          <a:extLst>
            <a:ext uri="{909E8E84-426E-40DD-AFC4-6F175D3DCCD1}">
              <a14:hiddenFill xmlns:a14="http://schemas.microsoft.com/office/drawing/2010/main">
                <a:solidFill>
                  <a:srgbClr val="FFFFFF"/>
                </a:solidFill>
              </a14:hiddenFill>
            </a:ext>
          </a:extLst>
        </p:spPr>
      </p:pic>
      <p:sp>
        <p:nvSpPr>
          <p:cNvPr id="9" name="Direct Access Storage 8">
            <a:extLst>
              <a:ext uri="{FF2B5EF4-FFF2-40B4-BE49-F238E27FC236}">
                <a16:creationId xmlns:a16="http://schemas.microsoft.com/office/drawing/2014/main" id="{9BE54C7A-82CF-E72B-7FF7-DDDEB90B42C8}"/>
              </a:ext>
            </a:extLst>
          </p:cNvPr>
          <p:cNvSpPr/>
          <p:nvPr/>
        </p:nvSpPr>
        <p:spPr>
          <a:xfrm>
            <a:off x="6291539" y="5656219"/>
            <a:ext cx="1950986" cy="1035586"/>
          </a:xfrm>
          <a:prstGeom prst="flowChartMagneticDrum">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a:t>
            </a:r>
          </a:p>
        </p:txBody>
      </p:sp>
      <p:cxnSp>
        <p:nvCxnSpPr>
          <p:cNvPr id="12" name="Straight Arrow Connector 11">
            <a:extLst>
              <a:ext uri="{FF2B5EF4-FFF2-40B4-BE49-F238E27FC236}">
                <a16:creationId xmlns:a16="http://schemas.microsoft.com/office/drawing/2014/main" id="{052ACB69-2FA8-962E-F2D3-EDEA97882BF8}"/>
              </a:ext>
            </a:extLst>
          </p:cNvPr>
          <p:cNvCxnSpPr>
            <a:cxnSpLocks/>
          </p:cNvCxnSpPr>
          <p:nvPr/>
        </p:nvCxnSpPr>
        <p:spPr>
          <a:xfrm>
            <a:off x="6609620" y="5175515"/>
            <a:ext cx="219337" cy="435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609C91-33FC-BBCC-6B67-CD1E43DF2F82}"/>
              </a:ext>
            </a:extLst>
          </p:cNvPr>
          <p:cNvCxnSpPr>
            <a:cxnSpLocks/>
          </p:cNvCxnSpPr>
          <p:nvPr/>
        </p:nvCxnSpPr>
        <p:spPr>
          <a:xfrm>
            <a:off x="6783389" y="5175515"/>
            <a:ext cx="219337" cy="435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A0B296B-0AEE-5644-1D38-5D57E9124DE1}"/>
              </a:ext>
            </a:extLst>
          </p:cNvPr>
          <p:cNvCxnSpPr>
            <a:cxnSpLocks/>
          </p:cNvCxnSpPr>
          <p:nvPr/>
        </p:nvCxnSpPr>
        <p:spPr>
          <a:xfrm>
            <a:off x="6977592" y="5197576"/>
            <a:ext cx="219337" cy="435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93A2612-9EC4-C73F-56E4-AEE4C25664E5}"/>
              </a:ext>
            </a:extLst>
          </p:cNvPr>
          <p:cNvPicPr>
            <a:picLocks noChangeAspect="1"/>
          </p:cNvPicPr>
          <p:nvPr/>
        </p:nvPicPr>
        <p:blipFill>
          <a:blip r:embed="rId5"/>
          <a:stretch>
            <a:fillRect/>
          </a:stretch>
        </p:blipFill>
        <p:spPr>
          <a:xfrm>
            <a:off x="7287849" y="5241710"/>
            <a:ext cx="114300" cy="146050"/>
          </a:xfrm>
          <a:prstGeom prst="rect">
            <a:avLst/>
          </a:prstGeom>
        </p:spPr>
      </p:pic>
      <p:pic>
        <p:nvPicPr>
          <p:cNvPr id="18" name="Picture 17">
            <a:extLst>
              <a:ext uri="{FF2B5EF4-FFF2-40B4-BE49-F238E27FC236}">
                <a16:creationId xmlns:a16="http://schemas.microsoft.com/office/drawing/2014/main" id="{2D16239E-861E-CCB1-B36C-F454A165DCB7}"/>
              </a:ext>
            </a:extLst>
          </p:cNvPr>
          <p:cNvPicPr>
            <a:picLocks noChangeAspect="1"/>
          </p:cNvPicPr>
          <p:nvPr/>
        </p:nvPicPr>
        <p:blipFill>
          <a:blip r:embed="rId5"/>
          <a:stretch>
            <a:fillRect/>
          </a:stretch>
        </p:blipFill>
        <p:spPr>
          <a:xfrm>
            <a:off x="7252960" y="5438178"/>
            <a:ext cx="114300" cy="146050"/>
          </a:xfrm>
          <a:prstGeom prst="rect">
            <a:avLst/>
          </a:prstGeom>
        </p:spPr>
      </p:pic>
      <p:pic>
        <p:nvPicPr>
          <p:cNvPr id="19" name="Picture 18">
            <a:extLst>
              <a:ext uri="{FF2B5EF4-FFF2-40B4-BE49-F238E27FC236}">
                <a16:creationId xmlns:a16="http://schemas.microsoft.com/office/drawing/2014/main" id="{BC98D99F-5538-4D75-392E-FAEA53B204BF}"/>
              </a:ext>
            </a:extLst>
          </p:cNvPr>
          <p:cNvPicPr>
            <a:picLocks noChangeAspect="1"/>
          </p:cNvPicPr>
          <p:nvPr/>
        </p:nvPicPr>
        <p:blipFill>
          <a:blip r:embed="rId5"/>
          <a:stretch>
            <a:fillRect/>
          </a:stretch>
        </p:blipFill>
        <p:spPr>
          <a:xfrm>
            <a:off x="7085869" y="5160918"/>
            <a:ext cx="114300" cy="146050"/>
          </a:xfrm>
          <a:prstGeom prst="rect">
            <a:avLst/>
          </a:prstGeom>
        </p:spPr>
      </p:pic>
      <p:pic>
        <p:nvPicPr>
          <p:cNvPr id="4100" name="Picture 4" descr="BNL | 2002 Nobel Prize">
            <a:extLst>
              <a:ext uri="{FF2B5EF4-FFF2-40B4-BE49-F238E27FC236}">
                <a16:creationId xmlns:a16="http://schemas.microsoft.com/office/drawing/2014/main" id="{7F319E92-A6F1-0D98-A039-FD0EFAD1B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050" y="611309"/>
            <a:ext cx="1868745" cy="17629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AE9544B-D2BE-D8B6-957B-491BF4C81B46}"/>
              </a:ext>
            </a:extLst>
          </p:cNvPr>
          <p:cNvSpPr txBox="1"/>
          <p:nvPr/>
        </p:nvSpPr>
        <p:spPr>
          <a:xfrm>
            <a:off x="6742064" y="2134925"/>
            <a:ext cx="1320170" cy="369332"/>
          </a:xfrm>
          <a:prstGeom prst="rect">
            <a:avLst/>
          </a:prstGeom>
          <a:noFill/>
        </p:spPr>
        <p:txBody>
          <a:bodyPr wrap="none" rtlCol="0">
            <a:spAutoFit/>
          </a:bodyPr>
          <a:lstStyle/>
          <a:p>
            <a:r>
              <a:rPr lang="en-US" b="1" dirty="0"/>
              <a:t>Ray Davis</a:t>
            </a:r>
          </a:p>
        </p:txBody>
      </p:sp>
      <p:sp>
        <p:nvSpPr>
          <p:cNvPr id="4" name="Slide Number Placeholder 3">
            <a:extLst>
              <a:ext uri="{FF2B5EF4-FFF2-40B4-BE49-F238E27FC236}">
                <a16:creationId xmlns:a16="http://schemas.microsoft.com/office/drawing/2014/main" id="{D80010C8-85DB-9F38-5054-C68F4CFF3415}"/>
              </a:ext>
            </a:extLst>
          </p:cNvPr>
          <p:cNvSpPr>
            <a:spLocks noGrp="1"/>
          </p:cNvSpPr>
          <p:nvPr>
            <p:ph type="sldNum" sz="quarter" idx="12"/>
          </p:nvPr>
        </p:nvSpPr>
        <p:spPr/>
        <p:txBody>
          <a:bodyPr/>
          <a:lstStyle/>
          <a:p>
            <a:fld id="{306A001B-3330-0649-BA62-464FB54B8A89}" type="slidenum">
              <a:rPr lang="en-US" smtClean="0"/>
              <a:t>11</a:t>
            </a:fld>
            <a:endParaRPr lang="en-US"/>
          </a:p>
        </p:txBody>
      </p:sp>
    </p:spTree>
    <p:extLst>
      <p:ext uri="{BB962C8B-B14F-4D97-AF65-F5344CB8AC3E}">
        <p14:creationId xmlns:p14="http://schemas.microsoft.com/office/powerpoint/2010/main" val="1385376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12" y="-418503"/>
            <a:ext cx="8626925" cy="1609343"/>
          </a:xfrm>
        </p:spPr>
        <p:txBody>
          <a:bodyPr>
            <a:normAutofit/>
          </a:bodyPr>
          <a:lstStyle/>
          <a:p>
            <a:r>
              <a:rPr lang="en-US" sz="4000" dirty="0"/>
              <a:t>First attempt to discover the neutrino</a:t>
            </a:r>
          </a:p>
        </p:txBody>
      </p:sp>
      <p:sp>
        <p:nvSpPr>
          <p:cNvPr id="3" name="Content Placeholder 2"/>
          <p:cNvSpPr>
            <a:spLocks noGrp="1"/>
          </p:cNvSpPr>
          <p:nvPr>
            <p:ph idx="1"/>
          </p:nvPr>
        </p:nvSpPr>
        <p:spPr>
          <a:xfrm>
            <a:off x="229962" y="975564"/>
            <a:ext cx="7419775" cy="3263504"/>
          </a:xfrm>
        </p:spPr>
        <p:txBody>
          <a:bodyPr/>
          <a:lstStyle/>
          <a:p>
            <a:r>
              <a:rPr lang="en-US" dirty="0"/>
              <a:t>Bruno Pontecorvo suggested using neutrino capture on chlorine from a nuclear reactor, an experiment first attempted by Ray Davis:</a:t>
            </a:r>
          </a:p>
        </p:txBody>
      </p:sp>
      <p:pic>
        <p:nvPicPr>
          <p:cNvPr id="1026" name="Picture 2" descr="The Life of Raymond Davis, Jr. and the Beginning of Neutrino Astronomy">
            <a:extLst>
              <a:ext uri="{FF2B5EF4-FFF2-40B4-BE49-F238E27FC236}">
                <a16:creationId xmlns:a16="http://schemas.microsoft.com/office/drawing/2014/main" id="{31A610C0-60FF-3537-13D8-C0142C25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5" y="2316959"/>
            <a:ext cx="5179319" cy="41475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3FB43B-E3A4-2FFE-B158-99BB0566A7CA}"/>
              </a:ext>
            </a:extLst>
          </p:cNvPr>
          <p:cNvSpPr txBox="1"/>
          <p:nvPr/>
        </p:nvSpPr>
        <p:spPr>
          <a:xfrm>
            <a:off x="5677177" y="2847026"/>
            <a:ext cx="2084225" cy="369332"/>
          </a:xfrm>
          <a:prstGeom prst="rect">
            <a:avLst/>
          </a:prstGeom>
          <a:noFill/>
        </p:spPr>
        <p:txBody>
          <a:bodyPr wrap="none" rtlCol="0">
            <a:spAutoFit/>
          </a:bodyPr>
          <a:lstStyle/>
          <a:p>
            <a:r>
              <a:rPr lang="en-US" i="1" dirty="0"/>
              <a:t>Proposed process:</a:t>
            </a:r>
          </a:p>
        </p:txBody>
      </p:sp>
      <p:pic>
        <p:nvPicPr>
          <p:cNvPr id="10" name="Picture 9">
            <a:extLst>
              <a:ext uri="{FF2B5EF4-FFF2-40B4-BE49-F238E27FC236}">
                <a16:creationId xmlns:a16="http://schemas.microsoft.com/office/drawing/2014/main" id="{078BE388-B181-99B5-4981-3E63CA05CE9D}"/>
              </a:ext>
            </a:extLst>
          </p:cNvPr>
          <p:cNvPicPr>
            <a:picLocks noChangeAspect="1"/>
          </p:cNvPicPr>
          <p:nvPr/>
        </p:nvPicPr>
        <p:blipFill>
          <a:blip r:embed="rId3"/>
          <a:stretch>
            <a:fillRect/>
          </a:stretch>
        </p:blipFill>
        <p:spPr>
          <a:xfrm>
            <a:off x="5677177" y="3375497"/>
            <a:ext cx="3179710" cy="321647"/>
          </a:xfrm>
          <a:prstGeom prst="rect">
            <a:avLst/>
          </a:prstGeom>
        </p:spPr>
      </p:pic>
      <p:pic>
        <p:nvPicPr>
          <p:cNvPr id="4100" name="Picture 4" descr="BNL | 2002 Nobel Prize">
            <a:extLst>
              <a:ext uri="{FF2B5EF4-FFF2-40B4-BE49-F238E27FC236}">
                <a16:creationId xmlns:a16="http://schemas.microsoft.com/office/drawing/2014/main" id="{7F319E92-A6F1-0D98-A039-FD0EFAD1B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050" y="611309"/>
            <a:ext cx="1868745" cy="17629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AE9544B-D2BE-D8B6-957B-491BF4C81B46}"/>
              </a:ext>
            </a:extLst>
          </p:cNvPr>
          <p:cNvSpPr txBox="1"/>
          <p:nvPr/>
        </p:nvSpPr>
        <p:spPr>
          <a:xfrm>
            <a:off x="6742064" y="2134925"/>
            <a:ext cx="1320170" cy="369332"/>
          </a:xfrm>
          <a:prstGeom prst="rect">
            <a:avLst/>
          </a:prstGeom>
          <a:noFill/>
        </p:spPr>
        <p:txBody>
          <a:bodyPr wrap="none" rtlCol="0">
            <a:spAutoFit/>
          </a:bodyPr>
          <a:lstStyle/>
          <a:p>
            <a:r>
              <a:rPr lang="en-US" b="1" dirty="0"/>
              <a:t>Ray Davis</a:t>
            </a:r>
          </a:p>
        </p:txBody>
      </p:sp>
      <p:sp>
        <p:nvSpPr>
          <p:cNvPr id="5" name="TextBox 4">
            <a:extLst>
              <a:ext uri="{FF2B5EF4-FFF2-40B4-BE49-F238E27FC236}">
                <a16:creationId xmlns:a16="http://schemas.microsoft.com/office/drawing/2014/main" id="{E9C50FA4-E886-1903-ABBF-C1BC1D5E4459}"/>
              </a:ext>
            </a:extLst>
          </p:cNvPr>
          <p:cNvSpPr txBox="1"/>
          <p:nvPr/>
        </p:nvSpPr>
        <p:spPr>
          <a:xfrm>
            <a:off x="5677177" y="3828086"/>
            <a:ext cx="2609310" cy="369332"/>
          </a:xfrm>
          <a:prstGeom prst="rect">
            <a:avLst/>
          </a:prstGeom>
          <a:noFill/>
        </p:spPr>
        <p:txBody>
          <a:bodyPr wrap="square" rtlCol="0">
            <a:spAutoFit/>
          </a:bodyPr>
          <a:lstStyle/>
          <a:p>
            <a:r>
              <a:rPr lang="en-US" b="1" i="1" dirty="0">
                <a:solidFill>
                  <a:srgbClr val="7030A0"/>
                </a:solidFill>
              </a:rPr>
              <a:t>But it didn’t work…</a:t>
            </a:r>
          </a:p>
        </p:txBody>
      </p:sp>
      <p:sp>
        <p:nvSpPr>
          <p:cNvPr id="6" name="TextBox 5">
            <a:extLst>
              <a:ext uri="{FF2B5EF4-FFF2-40B4-BE49-F238E27FC236}">
                <a16:creationId xmlns:a16="http://schemas.microsoft.com/office/drawing/2014/main" id="{26E6EF72-B38F-3073-9545-CAB1B126837C}"/>
              </a:ext>
            </a:extLst>
          </p:cNvPr>
          <p:cNvSpPr txBox="1"/>
          <p:nvPr/>
        </p:nvSpPr>
        <p:spPr>
          <a:xfrm>
            <a:off x="5904266" y="5112995"/>
            <a:ext cx="2752164" cy="769441"/>
          </a:xfrm>
          <a:prstGeom prst="rect">
            <a:avLst/>
          </a:prstGeom>
          <a:noFill/>
        </p:spPr>
        <p:txBody>
          <a:bodyPr wrap="none" rtlCol="0">
            <a:spAutoFit/>
          </a:bodyPr>
          <a:lstStyle/>
          <a:p>
            <a:r>
              <a:rPr lang="en-US" sz="4400" b="1" u="sng" dirty="0">
                <a:solidFill>
                  <a:srgbClr val="7030A0"/>
                </a:solidFill>
              </a:rPr>
              <a:t>Why not?</a:t>
            </a:r>
          </a:p>
        </p:txBody>
      </p:sp>
      <p:sp>
        <p:nvSpPr>
          <p:cNvPr id="4" name="Slide Number Placeholder 3">
            <a:extLst>
              <a:ext uri="{FF2B5EF4-FFF2-40B4-BE49-F238E27FC236}">
                <a16:creationId xmlns:a16="http://schemas.microsoft.com/office/drawing/2014/main" id="{C97CA890-E05A-29C9-8227-5F0EBD5F13DE}"/>
              </a:ext>
            </a:extLst>
          </p:cNvPr>
          <p:cNvSpPr>
            <a:spLocks noGrp="1"/>
          </p:cNvSpPr>
          <p:nvPr>
            <p:ph type="sldNum" sz="quarter" idx="12"/>
          </p:nvPr>
        </p:nvSpPr>
        <p:spPr/>
        <p:txBody>
          <a:bodyPr/>
          <a:lstStyle/>
          <a:p>
            <a:fld id="{306A001B-3330-0649-BA62-464FB54B8A89}" type="slidenum">
              <a:rPr lang="en-US" smtClean="0"/>
              <a:t>12</a:t>
            </a:fld>
            <a:endParaRPr lang="en-US"/>
          </a:p>
        </p:txBody>
      </p:sp>
    </p:spTree>
    <p:extLst>
      <p:ext uri="{BB962C8B-B14F-4D97-AF65-F5344CB8AC3E}">
        <p14:creationId xmlns:p14="http://schemas.microsoft.com/office/powerpoint/2010/main" val="261635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614" y="3216661"/>
            <a:ext cx="7772400" cy="4050792"/>
          </a:xfrm>
        </p:spPr>
        <p:txBody>
          <a:bodyPr/>
          <a:lstStyle/>
          <a:p>
            <a:r>
              <a:rPr lang="en-US" dirty="0"/>
              <a:t>This process is only sensitive to </a:t>
            </a:r>
            <a:r>
              <a:rPr lang="en-US" b="1" dirty="0">
                <a:solidFill>
                  <a:srgbClr val="C00000"/>
                </a:solidFill>
              </a:rPr>
              <a:t>neutrinos!</a:t>
            </a:r>
          </a:p>
          <a:p>
            <a:endParaRPr lang="en-US" dirty="0"/>
          </a:p>
          <a:p>
            <a:endParaRPr lang="en-US" dirty="0"/>
          </a:p>
          <a:p>
            <a:endParaRPr lang="en-US" dirty="0"/>
          </a:p>
          <a:p>
            <a:endParaRPr lang="en-US" dirty="0"/>
          </a:p>
          <a:p>
            <a:endParaRPr lang="en-US" dirty="0"/>
          </a:p>
          <a:p>
            <a:pPr marL="0" indent="0">
              <a:buNone/>
            </a:pPr>
            <a:endParaRPr lang="en-US" dirty="0"/>
          </a:p>
          <a:p>
            <a:r>
              <a:rPr lang="en-US" dirty="0"/>
              <a:t>And reactors only make </a:t>
            </a:r>
            <a:r>
              <a:rPr lang="en-US" b="1" dirty="0">
                <a:solidFill>
                  <a:srgbClr val="0070C0"/>
                </a:solidFill>
              </a:rPr>
              <a:t>antineutrinos!</a:t>
            </a:r>
            <a:r>
              <a:rPr lang="en-US" dirty="0"/>
              <a:t> </a:t>
            </a:r>
          </a:p>
        </p:txBody>
      </p:sp>
      <p:pic>
        <p:nvPicPr>
          <p:cNvPr id="4" name="Picture 3"/>
          <p:cNvPicPr>
            <a:picLocks noChangeAspect="1"/>
          </p:cNvPicPr>
          <p:nvPr/>
        </p:nvPicPr>
        <p:blipFill>
          <a:blip r:embed="rId2"/>
          <a:stretch>
            <a:fillRect/>
          </a:stretch>
        </p:blipFill>
        <p:spPr>
          <a:xfrm>
            <a:off x="867225" y="4001977"/>
            <a:ext cx="6869649" cy="1995652"/>
          </a:xfrm>
          <a:prstGeom prst="rect">
            <a:avLst/>
          </a:prstGeom>
        </p:spPr>
      </p:pic>
      <p:sp>
        <p:nvSpPr>
          <p:cNvPr id="5" name="Oval 4">
            <a:extLst>
              <a:ext uri="{FF2B5EF4-FFF2-40B4-BE49-F238E27FC236}">
                <a16:creationId xmlns:a16="http://schemas.microsoft.com/office/drawing/2014/main" id="{22ACC9C1-3195-62D7-2294-2A25FC6DAC9A}"/>
              </a:ext>
            </a:extLst>
          </p:cNvPr>
          <p:cNvSpPr/>
          <p:nvPr/>
        </p:nvSpPr>
        <p:spPr>
          <a:xfrm>
            <a:off x="1558241" y="4682858"/>
            <a:ext cx="430340" cy="4250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22" name="Picture 2" descr="Periodic Table of Elements - PubChem">
            <a:extLst>
              <a:ext uri="{FF2B5EF4-FFF2-40B4-BE49-F238E27FC236}">
                <a16:creationId xmlns:a16="http://schemas.microsoft.com/office/drawing/2014/main" id="{FDB5E598-DB06-E721-05F0-AFEA8DA5D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68" y="45647"/>
            <a:ext cx="4660507" cy="310700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0EE7383D-04DD-DECB-1C65-526F01C9DE46}"/>
              </a:ext>
            </a:extLst>
          </p:cNvPr>
          <p:cNvCxnSpPr/>
          <p:nvPr/>
        </p:nvCxnSpPr>
        <p:spPr>
          <a:xfrm>
            <a:off x="4147814" y="1303406"/>
            <a:ext cx="30847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FCB79B-94A2-EDE1-A90B-9324087CB288}"/>
              </a:ext>
            </a:extLst>
          </p:cNvPr>
          <p:cNvSpPr txBox="1"/>
          <p:nvPr/>
        </p:nvSpPr>
        <p:spPr>
          <a:xfrm>
            <a:off x="4770676" y="919580"/>
            <a:ext cx="4263155" cy="1077218"/>
          </a:xfrm>
          <a:prstGeom prst="rect">
            <a:avLst/>
          </a:prstGeom>
          <a:noFill/>
        </p:spPr>
        <p:txBody>
          <a:bodyPr wrap="none" rtlCol="0">
            <a:spAutoFit/>
          </a:bodyPr>
          <a:lstStyle/>
          <a:p>
            <a:r>
              <a:rPr lang="en-US" sz="1600" dirty="0">
                <a:solidFill>
                  <a:srgbClr val="FF0000"/>
                </a:solidFill>
              </a:rPr>
              <a:t>Go this way, </a:t>
            </a:r>
          </a:p>
          <a:p>
            <a:r>
              <a:rPr lang="en-US" sz="1600" dirty="0">
                <a:solidFill>
                  <a:srgbClr val="FF0000"/>
                </a:solidFill>
              </a:rPr>
              <a:t>- Means adding more + to the nucleus</a:t>
            </a:r>
          </a:p>
          <a:p>
            <a:r>
              <a:rPr lang="en-US" sz="1600" dirty="0">
                <a:solidFill>
                  <a:srgbClr val="FF0000"/>
                </a:solidFill>
              </a:rPr>
              <a:t>- Means making an e- to conserve charge</a:t>
            </a:r>
          </a:p>
          <a:p>
            <a:r>
              <a:rPr lang="en-US" sz="1600" dirty="0">
                <a:solidFill>
                  <a:srgbClr val="FF0000"/>
                </a:solidFill>
              </a:rPr>
              <a:t>- Means absorbing a neutrino to conserve L</a:t>
            </a:r>
          </a:p>
        </p:txBody>
      </p:sp>
      <p:sp>
        <p:nvSpPr>
          <p:cNvPr id="2" name="Slide Number Placeholder 1">
            <a:extLst>
              <a:ext uri="{FF2B5EF4-FFF2-40B4-BE49-F238E27FC236}">
                <a16:creationId xmlns:a16="http://schemas.microsoft.com/office/drawing/2014/main" id="{15A8C16F-36ED-31CF-9878-0B6FE0CF0C90}"/>
              </a:ext>
            </a:extLst>
          </p:cNvPr>
          <p:cNvSpPr>
            <a:spLocks noGrp="1"/>
          </p:cNvSpPr>
          <p:nvPr>
            <p:ph type="sldNum" sz="quarter" idx="12"/>
          </p:nvPr>
        </p:nvSpPr>
        <p:spPr/>
        <p:txBody>
          <a:bodyPr/>
          <a:lstStyle/>
          <a:p>
            <a:fld id="{306A001B-3330-0649-BA62-464FB54B8A89}" type="slidenum">
              <a:rPr lang="en-US" smtClean="0"/>
              <a:t>13</a:t>
            </a:fld>
            <a:endParaRPr lang="en-US"/>
          </a:p>
        </p:txBody>
      </p:sp>
    </p:spTree>
    <p:extLst>
      <p:ext uri="{BB962C8B-B14F-4D97-AF65-F5344CB8AC3E}">
        <p14:creationId xmlns:p14="http://schemas.microsoft.com/office/powerpoint/2010/main" val="3584960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614" y="3216661"/>
            <a:ext cx="7772400" cy="4050792"/>
          </a:xfrm>
        </p:spPr>
        <p:txBody>
          <a:bodyPr/>
          <a:lstStyle/>
          <a:p>
            <a:r>
              <a:rPr lang="en-US" dirty="0"/>
              <a:t>This process is only sensitive to </a:t>
            </a:r>
            <a:r>
              <a:rPr lang="en-US" b="1" dirty="0">
                <a:solidFill>
                  <a:srgbClr val="C00000"/>
                </a:solidFill>
              </a:rPr>
              <a:t>neutrinos</a:t>
            </a:r>
          </a:p>
          <a:p>
            <a:endParaRPr lang="en-US" dirty="0"/>
          </a:p>
          <a:p>
            <a:endParaRPr lang="en-US" dirty="0"/>
          </a:p>
          <a:p>
            <a:endParaRPr lang="en-US" dirty="0"/>
          </a:p>
          <a:p>
            <a:endParaRPr lang="en-US" dirty="0"/>
          </a:p>
          <a:p>
            <a:endParaRPr lang="en-US" dirty="0"/>
          </a:p>
          <a:p>
            <a:pPr marL="0" indent="0">
              <a:buNone/>
            </a:pPr>
            <a:endParaRPr lang="en-US" dirty="0"/>
          </a:p>
          <a:p>
            <a:r>
              <a:rPr lang="en-US" dirty="0"/>
              <a:t>And reactors only make </a:t>
            </a:r>
            <a:r>
              <a:rPr lang="en-US" b="1" dirty="0">
                <a:solidFill>
                  <a:srgbClr val="0070C0"/>
                </a:solidFill>
              </a:rPr>
              <a:t>antineutrinos</a:t>
            </a:r>
            <a:r>
              <a:rPr lang="en-US" dirty="0"/>
              <a:t>! </a:t>
            </a:r>
          </a:p>
        </p:txBody>
      </p:sp>
      <p:pic>
        <p:nvPicPr>
          <p:cNvPr id="4" name="Picture 3"/>
          <p:cNvPicPr>
            <a:picLocks noChangeAspect="1"/>
          </p:cNvPicPr>
          <p:nvPr/>
        </p:nvPicPr>
        <p:blipFill>
          <a:blip r:embed="rId2"/>
          <a:stretch>
            <a:fillRect/>
          </a:stretch>
        </p:blipFill>
        <p:spPr>
          <a:xfrm>
            <a:off x="867225" y="4001977"/>
            <a:ext cx="6869649" cy="1995652"/>
          </a:xfrm>
          <a:prstGeom prst="rect">
            <a:avLst/>
          </a:prstGeom>
        </p:spPr>
      </p:pic>
      <p:sp>
        <p:nvSpPr>
          <p:cNvPr id="5" name="Oval 4">
            <a:extLst>
              <a:ext uri="{FF2B5EF4-FFF2-40B4-BE49-F238E27FC236}">
                <a16:creationId xmlns:a16="http://schemas.microsoft.com/office/drawing/2014/main" id="{22ACC9C1-3195-62D7-2294-2A25FC6DAC9A}"/>
              </a:ext>
            </a:extLst>
          </p:cNvPr>
          <p:cNvSpPr/>
          <p:nvPr/>
        </p:nvSpPr>
        <p:spPr>
          <a:xfrm>
            <a:off x="1558241" y="4682858"/>
            <a:ext cx="430340" cy="4250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122" name="Picture 2" descr="Periodic Table of Elements - PubChem">
            <a:extLst>
              <a:ext uri="{FF2B5EF4-FFF2-40B4-BE49-F238E27FC236}">
                <a16:creationId xmlns:a16="http://schemas.microsoft.com/office/drawing/2014/main" id="{FDB5E598-DB06-E721-05F0-AFEA8DA5D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68" y="45647"/>
            <a:ext cx="4660507" cy="310700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0EE7383D-04DD-DECB-1C65-526F01C9DE46}"/>
              </a:ext>
            </a:extLst>
          </p:cNvPr>
          <p:cNvCxnSpPr/>
          <p:nvPr/>
        </p:nvCxnSpPr>
        <p:spPr>
          <a:xfrm>
            <a:off x="4147814" y="1303406"/>
            <a:ext cx="30847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FCB79B-94A2-EDE1-A90B-9324087CB288}"/>
              </a:ext>
            </a:extLst>
          </p:cNvPr>
          <p:cNvSpPr txBox="1"/>
          <p:nvPr/>
        </p:nvSpPr>
        <p:spPr>
          <a:xfrm>
            <a:off x="4770676" y="919580"/>
            <a:ext cx="4263155" cy="1077218"/>
          </a:xfrm>
          <a:prstGeom prst="rect">
            <a:avLst/>
          </a:prstGeom>
          <a:noFill/>
        </p:spPr>
        <p:txBody>
          <a:bodyPr wrap="none" rtlCol="0">
            <a:spAutoFit/>
          </a:bodyPr>
          <a:lstStyle/>
          <a:p>
            <a:r>
              <a:rPr lang="en-US" sz="1600" dirty="0">
                <a:solidFill>
                  <a:srgbClr val="FF0000"/>
                </a:solidFill>
              </a:rPr>
              <a:t>Go this way, </a:t>
            </a:r>
          </a:p>
          <a:p>
            <a:r>
              <a:rPr lang="en-US" sz="1600" dirty="0">
                <a:solidFill>
                  <a:srgbClr val="FF0000"/>
                </a:solidFill>
              </a:rPr>
              <a:t>- Means adding more + to the nucleus</a:t>
            </a:r>
          </a:p>
          <a:p>
            <a:r>
              <a:rPr lang="en-US" sz="1600" dirty="0">
                <a:solidFill>
                  <a:srgbClr val="FF0000"/>
                </a:solidFill>
              </a:rPr>
              <a:t>- Means making an e- to conserve charge</a:t>
            </a:r>
          </a:p>
          <a:p>
            <a:r>
              <a:rPr lang="en-US" sz="1600" dirty="0">
                <a:solidFill>
                  <a:srgbClr val="FF0000"/>
                </a:solidFill>
              </a:rPr>
              <a:t>- Means absorbing a neutrino to conserve L</a:t>
            </a:r>
          </a:p>
        </p:txBody>
      </p:sp>
      <p:sp>
        <p:nvSpPr>
          <p:cNvPr id="2" name="TextBox 1">
            <a:extLst>
              <a:ext uri="{FF2B5EF4-FFF2-40B4-BE49-F238E27FC236}">
                <a16:creationId xmlns:a16="http://schemas.microsoft.com/office/drawing/2014/main" id="{E7E5F085-5DA9-EC14-2041-C64120741533}"/>
              </a:ext>
            </a:extLst>
          </p:cNvPr>
          <p:cNvSpPr txBox="1"/>
          <p:nvPr/>
        </p:nvSpPr>
        <p:spPr>
          <a:xfrm>
            <a:off x="6518912" y="6088559"/>
            <a:ext cx="1740669" cy="769441"/>
          </a:xfrm>
          <a:prstGeom prst="rect">
            <a:avLst/>
          </a:prstGeom>
          <a:noFill/>
        </p:spPr>
        <p:txBody>
          <a:bodyPr wrap="none" rtlCol="0">
            <a:spAutoFit/>
          </a:bodyPr>
          <a:lstStyle/>
          <a:p>
            <a:r>
              <a:rPr lang="en-US" sz="4400" b="1" u="sng" dirty="0">
                <a:solidFill>
                  <a:srgbClr val="7030A0"/>
                </a:solidFill>
              </a:rPr>
              <a:t>Why?</a:t>
            </a:r>
          </a:p>
        </p:txBody>
      </p:sp>
      <p:cxnSp>
        <p:nvCxnSpPr>
          <p:cNvPr id="7" name="Straight Arrow Connector 6">
            <a:extLst>
              <a:ext uri="{FF2B5EF4-FFF2-40B4-BE49-F238E27FC236}">
                <a16:creationId xmlns:a16="http://schemas.microsoft.com/office/drawing/2014/main" id="{5E592924-3948-7907-3878-BF637CCC3213}"/>
              </a:ext>
            </a:extLst>
          </p:cNvPr>
          <p:cNvCxnSpPr>
            <a:stCxn id="2" idx="1"/>
          </p:cNvCxnSpPr>
          <p:nvPr/>
        </p:nvCxnSpPr>
        <p:spPr>
          <a:xfrm flipH="1" flipV="1">
            <a:off x="5255046" y="6356733"/>
            <a:ext cx="1263866" cy="116547"/>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050AF3C-18B2-6AC7-1A11-2982FE709D40}"/>
              </a:ext>
            </a:extLst>
          </p:cNvPr>
          <p:cNvSpPr>
            <a:spLocks noGrp="1"/>
          </p:cNvSpPr>
          <p:nvPr>
            <p:ph type="sldNum" sz="quarter" idx="12"/>
          </p:nvPr>
        </p:nvSpPr>
        <p:spPr/>
        <p:txBody>
          <a:bodyPr/>
          <a:lstStyle/>
          <a:p>
            <a:fld id="{306A001B-3330-0649-BA62-464FB54B8A89}" type="slidenum">
              <a:rPr lang="en-US" smtClean="0"/>
              <a:t>14</a:t>
            </a:fld>
            <a:endParaRPr lang="en-US"/>
          </a:p>
        </p:txBody>
      </p:sp>
    </p:spTree>
    <p:extLst>
      <p:ext uri="{BB962C8B-B14F-4D97-AF65-F5344CB8AC3E}">
        <p14:creationId xmlns:p14="http://schemas.microsoft.com/office/powerpoint/2010/main" val="73511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2EA1-31F5-2BE1-07C3-D7B09AFB1A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5E819-FD98-5CA7-BDCE-C03ABB0A5A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9BE6BB-BE15-57EC-36DB-7682AE607BC1}"/>
              </a:ext>
            </a:extLst>
          </p:cNvPr>
          <p:cNvSpPr>
            <a:spLocks noGrp="1"/>
          </p:cNvSpPr>
          <p:nvPr>
            <p:ph type="sldNum" sz="quarter" idx="12"/>
          </p:nvPr>
        </p:nvSpPr>
        <p:spPr/>
        <p:txBody>
          <a:bodyPr/>
          <a:lstStyle/>
          <a:p>
            <a:fld id="{306A001B-3330-0649-BA62-464FB54B8A89}" type="slidenum">
              <a:rPr lang="en-US" smtClean="0"/>
              <a:t>15</a:t>
            </a:fld>
            <a:endParaRPr lang="en-US"/>
          </a:p>
        </p:txBody>
      </p:sp>
      <p:pic>
        <p:nvPicPr>
          <p:cNvPr id="2052" name="Picture 4" descr="The chart of nuclides showing the stable nuclei in black squares with... |  Download Scientific Diagram">
            <a:extLst>
              <a:ext uri="{FF2B5EF4-FFF2-40B4-BE49-F238E27FC236}">
                <a16:creationId xmlns:a16="http://schemas.microsoft.com/office/drawing/2014/main" id="{B3FFBC11-E63B-DAE5-BCEA-E27565C18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9144000" cy="57991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934A047-A4C4-C0CF-74E0-7179AF59BDC8}"/>
              </a:ext>
            </a:extLst>
          </p:cNvPr>
          <p:cNvCxnSpPr/>
          <p:nvPr/>
        </p:nvCxnSpPr>
        <p:spPr>
          <a:xfrm>
            <a:off x="601719" y="6161688"/>
            <a:ext cx="81428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050EC4-60F0-FF20-635F-90A47E2FA386}"/>
              </a:ext>
            </a:extLst>
          </p:cNvPr>
          <p:cNvCxnSpPr>
            <a:cxnSpLocks/>
          </p:cNvCxnSpPr>
          <p:nvPr/>
        </p:nvCxnSpPr>
        <p:spPr>
          <a:xfrm flipV="1">
            <a:off x="601719" y="484632"/>
            <a:ext cx="0" cy="5677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8BE2D8-6C49-BEF0-12D5-BE262D2184F6}"/>
              </a:ext>
            </a:extLst>
          </p:cNvPr>
          <p:cNvSpPr txBox="1"/>
          <p:nvPr/>
        </p:nvSpPr>
        <p:spPr>
          <a:xfrm rot="16200000">
            <a:off x="-238766" y="2794861"/>
            <a:ext cx="1163332" cy="307777"/>
          </a:xfrm>
          <a:prstGeom prst="rect">
            <a:avLst/>
          </a:prstGeom>
          <a:solidFill>
            <a:schemeClr val="bg1"/>
          </a:solidFill>
        </p:spPr>
        <p:txBody>
          <a:bodyPr wrap="none" rtlCol="0">
            <a:spAutoFit/>
          </a:bodyPr>
          <a:lstStyle/>
          <a:p>
            <a:r>
              <a:rPr lang="en-US" sz="1400" dirty="0"/>
              <a:t>Proton # (Z)</a:t>
            </a:r>
          </a:p>
        </p:txBody>
      </p:sp>
      <p:sp>
        <p:nvSpPr>
          <p:cNvPr id="10" name="TextBox 9">
            <a:extLst>
              <a:ext uri="{FF2B5EF4-FFF2-40B4-BE49-F238E27FC236}">
                <a16:creationId xmlns:a16="http://schemas.microsoft.com/office/drawing/2014/main" id="{A5A83AC6-BF6F-4430-F709-6DCF91179CE1}"/>
              </a:ext>
            </a:extLst>
          </p:cNvPr>
          <p:cNvSpPr txBox="1"/>
          <p:nvPr/>
        </p:nvSpPr>
        <p:spPr>
          <a:xfrm>
            <a:off x="4306958" y="6251674"/>
            <a:ext cx="1265924" cy="307777"/>
          </a:xfrm>
          <a:prstGeom prst="rect">
            <a:avLst/>
          </a:prstGeom>
          <a:solidFill>
            <a:schemeClr val="bg1"/>
          </a:solidFill>
        </p:spPr>
        <p:txBody>
          <a:bodyPr wrap="none" rtlCol="0">
            <a:spAutoFit/>
          </a:bodyPr>
          <a:lstStyle/>
          <a:p>
            <a:r>
              <a:rPr lang="en-US" sz="1400" dirty="0"/>
              <a:t>Neuron # (N)</a:t>
            </a:r>
          </a:p>
        </p:txBody>
      </p:sp>
    </p:spTree>
    <p:extLst>
      <p:ext uri="{BB962C8B-B14F-4D97-AF65-F5344CB8AC3E}">
        <p14:creationId xmlns:p14="http://schemas.microsoft.com/office/powerpoint/2010/main" val="260550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2EA1-31F5-2BE1-07C3-D7B09AFB1A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5E819-FD98-5CA7-BDCE-C03ABB0A5A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9BE6BB-BE15-57EC-36DB-7682AE607BC1}"/>
              </a:ext>
            </a:extLst>
          </p:cNvPr>
          <p:cNvSpPr>
            <a:spLocks noGrp="1"/>
          </p:cNvSpPr>
          <p:nvPr>
            <p:ph type="sldNum" sz="quarter" idx="12"/>
          </p:nvPr>
        </p:nvSpPr>
        <p:spPr/>
        <p:txBody>
          <a:bodyPr/>
          <a:lstStyle/>
          <a:p>
            <a:fld id="{306A001B-3330-0649-BA62-464FB54B8A89}" type="slidenum">
              <a:rPr lang="en-US" smtClean="0"/>
              <a:t>16</a:t>
            </a:fld>
            <a:endParaRPr lang="en-US"/>
          </a:p>
        </p:txBody>
      </p:sp>
      <p:pic>
        <p:nvPicPr>
          <p:cNvPr id="2052" name="Picture 4" descr="The chart of nuclides showing the stable nuclei in black squares with... |  Download Scientific Diagram">
            <a:extLst>
              <a:ext uri="{FF2B5EF4-FFF2-40B4-BE49-F238E27FC236}">
                <a16:creationId xmlns:a16="http://schemas.microsoft.com/office/drawing/2014/main" id="{B3FFBC11-E63B-DAE5-BCEA-E27565C18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9144000" cy="57991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934A047-A4C4-C0CF-74E0-7179AF59BDC8}"/>
              </a:ext>
            </a:extLst>
          </p:cNvPr>
          <p:cNvCxnSpPr/>
          <p:nvPr/>
        </p:nvCxnSpPr>
        <p:spPr>
          <a:xfrm>
            <a:off x="601719" y="6161688"/>
            <a:ext cx="81428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050EC4-60F0-FF20-635F-90A47E2FA386}"/>
              </a:ext>
            </a:extLst>
          </p:cNvPr>
          <p:cNvCxnSpPr>
            <a:cxnSpLocks/>
          </p:cNvCxnSpPr>
          <p:nvPr/>
        </p:nvCxnSpPr>
        <p:spPr>
          <a:xfrm flipV="1">
            <a:off x="601719" y="484632"/>
            <a:ext cx="0" cy="5677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8BE2D8-6C49-BEF0-12D5-BE262D2184F6}"/>
              </a:ext>
            </a:extLst>
          </p:cNvPr>
          <p:cNvSpPr txBox="1"/>
          <p:nvPr/>
        </p:nvSpPr>
        <p:spPr>
          <a:xfrm rot="16200000">
            <a:off x="-238766" y="2794861"/>
            <a:ext cx="1163332" cy="307777"/>
          </a:xfrm>
          <a:prstGeom prst="rect">
            <a:avLst/>
          </a:prstGeom>
          <a:solidFill>
            <a:schemeClr val="bg1"/>
          </a:solidFill>
        </p:spPr>
        <p:txBody>
          <a:bodyPr wrap="none" rtlCol="0">
            <a:spAutoFit/>
          </a:bodyPr>
          <a:lstStyle/>
          <a:p>
            <a:r>
              <a:rPr lang="en-US" sz="1400" dirty="0"/>
              <a:t>Proton # (Z)</a:t>
            </a:r>
          </a:p>
        </p:txBody>
      </p:sp>
      <p:sp>
        <p:nvSpPr>
          <p:cNvPr id="10" name="TextBox 9">
            <a:extLst>
              <a:ext uri="{FF2B5EF4-FFF2-40B4-BE49-F238E27FC236}">
                <a16:creationId xmlns:a16="http://schemas.microsoft.com/office/drawing/2014/main" id="{A5A83AC6-BF6F-4430-F709-6DCF91179CE1}"/>
              </a:ext>
            </a:extLst>
          </p:cNvPr>
          <p:cNvSpPr txBox="1"/>
          <p:nvPr/>
        </p:nvSpPr>
        <p:spPr>
          <a:xfrm>
            <a:off x="4306958" y="6251674"/>
            <a:ext cx="1265924" cy="307777"/>
          </a:xfrm>
          <a:prstGeom prst="rect">
            <a:avLst/>
          </a:prstGeom>
          <a:solidFill>
            <a:schemeClr val="bg1"/>
          </a:solidFill>
        </p:spPr>
        <p:txBody>
          <a:bodyPr wrap="none" rtlCol="0">
            <a:spAutoFit/>
          </a:bodyPr>
          <a:lstStyle/>
          <a:p>
            <a:r>
              <a:rPr lang="en-US" sz="1400" dirty="0"/>
              <a:t>Neuron # (N)</a:t>
            </a:r>
          </a:p>
        </p:txBody>
      </p:sp>
      <p:sp>
        <p:nvSpPr>
          <p:cNvPr id="8" name="TextBox 7">
            <a:extLst>
              <a:ext uri="{FF2B5EF4-FFF2-40B4-BE49-F238E27FC236}">
                <a16:creationId xmlns:a16="http://schemas.microsoft.com/office/drawing/2014/main" id="{0D370758-076A-005C-986C-249A1183EAEC}"/>
              </a:ext>
            </a:extLst>
          </p:cNvPr>
          <p:cNvSpPr txBox="1"/>
          <p:nvPr/>
        </p:nvSpPr>
        <p:spPr>
          <a:xfrm rot="19025832">
            <a:off x="2959099" y="2534818"/>
            <a:ext cx="1047082" cy="369332"/>
          </a:xfrm>
          <a:prstGeom prst="rect">
            <a:avLst/>
          </a:prstGeom>
          <a:noFill/>
        </p:spPr>
        <p:txBody>
          <a:bodyPr wrap="none" rtlCol="0">
            <a:spAutoFit/>
          </a:bodyPr>
          <a:lstStyle/>
          <a:p>
            <a:r>
              <a:rPr lang="en-US" dirty="0"/>
              <a:t>Stability</a:t>
            </a:r>
          </a:p>
        </p:txBody>
      </p:sp>
      <p:cxnSp>
        <p:nvCxnSpPr>
          <p:cNvPr id="13" name="Straight Arrow Connector 12">
            <a:extLst>
              <a:ext uri="{FF2B5EF4-FFF2-40B4-BE49-F238E27FC236}">
                <a16:creationId xmlns:a16="http://schemas.microsoft.com/office/drawing/2014/main" id="{E909556B-1D78-9D2B-8398-EAFB8089BA7A}"/>
              </a:ext>
            </a:extLst>
          </p:cNvPr>
          <p:cNvCxnSpPr>
            <a:stCxn id="8" idx="2"/>
          </p:cNvCxnSpPr>
          <p:nvPr/>
        </p:nvCxnSpPr>
        <p:spPr>
          <a:xfrm>
            <a:off x="3608353" y="2854754"/>
            <a:ext cx="650364" cy="6756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32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2EA1-31F5-2BE1-07C3-D7B09AFB1A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5E819-FD98-5CA7-BDCE-C03ABB0A5A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9BE6BB-BE15-57EC-36DB-7682AE607BC1}"/>
              </a:ext>
            </a:extLst>
          </p:cNvPr>
          <p:cNvSpPr>
            <a:spLocks noGrp="1"/>
          </p:cNvSpPr>
          <p:nvPr>
            <p:ph type="sldNum" sz="quarter" idx="12"/>
          </p:nvPr>
        </p:nvSpPr>
        <p:spPr/>
        <p:txBody>
          <a:bodyPr/>
          <a:lstStyle/>
          <a:p>
            <a:fld id="{306A001B-3330-0649-BA62-464FB54B8A89}" type="slidenum">
              <a:rPr lang="en-US" smtClean="0"/>
              <a:t>17</a:t>
            </a:fld>
            <a:endParaRPr lang="en-US"/>
          </a:p>
        </p:txBody>
      </p:sp>
      <p:pic>
        <p:nvPicPr>
          <p:cNvPr id="2052" name="Picture 4" descr="The chart of nuclides showing the stable nuclei in black squares with... |  Download Scientific Diagram">
            <a:extLst>
              <a:ext uri="{FF2B5EF4-FFF2-40B4-BE49-F238E27FC236}">
                <a16:creationId xmlns:a16="http://schemas.microsoft.com/office/drawing/2014/main" id="{B3FFBC11-E63B-DAE5-BCEA-E27565C18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9144000" cy="57991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934A047-A4C4-C0CF-74E0-7179AF59BDC8}"/>
              </a:ext>
            </a:extLst>
          </p:cNvPr>
          <p:cNvCxnSpPr/>
          <p:nvPr/>
        </p:nvCxnSpPr>
        <p:spPr>
          <a:xfrm>
            <a:off x="601719" y="6161688"/>
            <a:ext cx="81428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050EC4-60F0-FF20-635F-90A47E2FA386}"/>
              </a:ext>
            </a:extLst>
          </p:cNvPr>
          <p:cNvCxnSpPr>
            <a:cxnSpLocks/>
          </p:cNvCxnSpPr>
          <p:nvPr/>
        </p:nvCxnSpPr>
        <p:spPr>
          <a:xfrm flipV="1">
            <a:off x="601719" y="484632"/>
            <a:ext cx="0" cy="5677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8BE2D8-6C49-BEF0-12D5-BE262D2184F6}"/>
              </a:ext>
            </a:extLst>
          </p:cNvPr>
          <p:cNvSpPr txBox="1"/>
          <p:nvPr/>
        </p:nvSpPr>
        <p:spPr>
          <a:xfrm rot="16200000">
            <a:off x="-238766" y="2794861"/>
            <a:ext cx="1163332" cy="307777"/>
          </a:xfrm>
          <a:prstGeom prst="rect">
            <a:avLst/>
          </a:prstGeom>
          <a:solidFill>
            <a:schemeClr val="bg1"/>
          </a:solidFill>
        </p:spPr>
        <p:txBody>
          <a:bodyPr wrap="none" rtlCol="0">
            <a:spAutoFit/>
          </a:bodyPr>
          <a:lstStyle/>
          <a:p>
            <a:r>
              <a:rPr lang="en-US" sz="1400" dirty="0"/>
              <a:t>Proton # (Z)</a:t>
            </a:r>
          </a:p>
        </p:txBody>
      </p:sp>
      <p:sp>
        <p:nvSpPr>
          <p:cNvPr id="10" name="TextBox 9">
            <a:extLst>
              <a:ext uri="{FF2B5EF4-FFF2-40B4-BE49-F238E27FC236}">
                <a16:creationId xmlns:a16="http://schemas.microsoft.com/office/drawing/2014/main" id="{A5A83AC6-BF6F-4430-F709-6DCF91179CE1}"/>
              </a:ext>
            </a:extLst>
          </p:cNvPr>
          <p:cNvSpPr txBox="1"/>
          <p:nvPr/>
        </p:nvSpPr>
        <p:spPr>
          <a:xfrm>
            <a:off x="4306958" y="6251674"/>
            <a:ext cx="1265924" cy="307777"/>
          </a:xfrm>
          <a:prstGeom prst="rect">
            <a:avLst/>
          </a:prstGeom>
          <a:solidFill>
            <a:schemeClr val="bg1"/>
          </a:solidFill>
        </p:spPr>
        <p:txBody>
          <a:bodyPr wrap="none" rtlCol="0">
            <a:spAutoFit/>
          </a:bodyPr>
          <a:lstStyle/>
          <a:p>
            <a:r>
              <a:rPr lang="en-US" sz="1400" dirty="0"/>
              <a:t>Neuron # (N)</a:t>
            </a:r>
          </a:p>
        </p:txBody>
      </p:sp>
      <p:sp>
        <p:nvSpPr>
          <p:cNvPr id="14" name="TextBox 13">
            <a:extLst>
              <a:ext uri="{FF2B5EF4-FFF2-40B4-BE49-F238E27FC236}">
                <a16:creationId xmlns:a16="http://schemas.microsoft.com/office/drawing/2014/main" id="{F8B48544-B1E4-9048-109E-D58878A2E33C}"/>
              </a:ext>
            </a:extLst>
          </p:cNvPr>
          <p:cNvSpPr txBox="1"/>
          <p:nvPr/>
        </p:nvSpPr>
        <p:spPr>
          <a:xfrm>
            <a:off x="1089340" y="966402"/>
            <a:ext cx="3009691" cy="923330"/>
          </a:xfrm>
          <a:prstGeom prst="rect">
            <a:avLst/>
          </a:prstGeom>
          <a:noFill/>
        </p:spPr>
        <p:txBody>
          <a:bodyPr wrap="square" rtlCol="0">
            <a:spAutoFit/>
          </a:bodyPr>
          <a:lstStyle/>
          <a:p>
            <a:r>
              <a:rPr lang="en-US" dirty="0">
                <a:solidFill>
                  <a:srgbClr val="0070C0"/>
                </a:solidFill>
              </a:rPr>
              <a:t>Too many neutrons, needs to b+ decay to turn some of them to protons</a:t>
            </a:r>
          </a:p>
        </p:txBody>
      </p:sp>
      <p:sp>
        <p:nvSpPr>
          <p:cNvPr id="15" name="TextBox 14">
            <a:extLst>
              <a:ext uri="{FF2B5EF4-FFF2-40B4-BE49-F238E27FC236}">
                <a16:creationId xmlns:a16="http://schemas.microsoft.com/office/drawing/2014/main" id="{B7C675DD-2F1E-9300-7954-9FE285593805}"/>
              </a:ext>
            </a:extLst>
          </p:cNvPr>
          <p:cNvSpPr txBox="1"/>
          <p:nvPr/>
        </p:nvSpPr>
        <p:spPr>
          <a:xfrm>
            <a:off x="3608353" y="5127262"/>
            <a:ext cx="3009691" cy="923330"/>
          </a:xfrm>
          <a:prstGeom prst="rect">
            <a:avLst/>
          </a:prstGeom>
          <a:noFill/>
        </p:spPr>
        <p:txBody>
          <a:bodyPr wrap="square" rtlCol="0">
            <a:spAutoFit/>
          </a:bodyPr>
          <a:lstStyle/>
          <a:p>
            <a:r>
              <a:rPr lang="en-US" dirty="0">
                <a:solidFill>
                  <a:schemeClr val="accent1">
                    <a:lumMod val="60000"/>
                    <a:lumOff val="40000"/>
                  </a:schemeClr>
                </a:solidFill>
              </a:rPr>
              <a:t>Too many protons, needs to b- decay to turn some of them to neutrons</a:t>
            </a:r>
          </a:p>
        </p:txBody>
      </p:sp>
      <p:sp>
        <p:nvSpPr>
          <p:cNvPr id="16" name="TextBox 15">
            <a:extLst>
              <a:ext uri="{FF2B5EF4-FFF2-40B4-BE49-F238E27FC236}">
                <a16:creationId xmlns:a16="http://schemas.microsoft.com/office/drawing/2014/main" id="{97B6EFF6-2F1E-6A2E-2821-7CC2B637B76D}"/>
              </a:ext>
            </a:extLst>
          </p:cNvPr>
          <p:cNvSpPr txBox="1"/>
          <p:nvPr/>
        </p:nvSpPr>
        <p:spPr>
          <a:xfrm>
            <a:off x="7484487" y="2131010"/>
            <a:ext cx="1563966" cy="1200329"/>
          </a:xfrm>
          <a:prstGeom prst="rect">
            <a:avLst/>
          </a:prstGeom>
          <a:noFill/>
        </p:spPr>
        <p:txBody>
          <a:bodyPr wrap="square" rtlCol="0">
            <a:spAutoFit/>
          </a:bodyPr>
          <a:lstStyle/>
          <a:p>
            <a:r>
              <a:rPr lang="en-US" dirty="0">
                <a:solidFill>
                  <a:srgbClr val="00B050"/>
                </a:solidFill>
              </a:rPr>
              <a:t>Just too damn heavy and falls to pieces</a:t>
            </a:r>
          </a:p>
        </p:txBody>
      </p:sp>
      <p:cxnSp>
        <p:nvCxnSpPr>
          <p:cNvPr id="11" name="Straight Arrow Connector 10">
            <a:extLst>
              <a:ext uri="{FF2B5EF4-FFF2-40B4-BE49-F238E27FC236}">
                <a16:creationId xmlns:a16="http://schemas.microsoft.com/office/drawing/2014/main" id="{0473E200-9607-850F-6744-3E00098DDA33}"/>
              </a:ext>
            </a:extLst>
          </p:cNvPr>
          <p:cNvCxnSpPr>
            <a:cxnSpLocks/>
          </p:cNvCxnSpPr>
          <p:nvPr/>
        </p:nvCxnSpPr>
        <p:spPr>
          <a:xfrm>
            <a:off x="1996966" y="1889732"/>
            <a:ext cx="1282484" cy="144160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7A7F8E0-6E71-4774-7103-773D930D6E25}"/>
              </a:ext>
            </a:extLst>
          </p:cNvPr>
          <p:cNvCxnSpPr>
            <a:cxnSpLocks/>
          </p:cNvCxnSpPr>
          <p:nvPr/>
        </p:nvCxnSpPr>
        <p:spPr>
          <a:xfrm flipH="1" flipV="1">
            <a:off x="3720662" y="4375705"/>
            <a:ext cx="538055" cy="751557"/>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946F08-2DE1-F390-8E17-F849AFBAE848}"/>
              </a:ext>
            </a:extLst>
          </p:cNvPr>
          <p:cNvCxnSpPr>
            <a:cxnSpLocks/>
          </p:cNvCxnSpPr>
          <p:nvPr/>
        </p:nvCxnSpPr>
        <p:spPr>
          <a:xfrm flipV="1">
            <a:off x="8022542" y="1566041"/>
            <a:ext cx="32118" cy="57194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0399D5D-4446-77F5-C380-75DC50B247D2}"/>
              </a:ext>
            </a:extLst>
          </p:cNvPr>
          <p:cNvCxnSpPr>
            <a:cxnSpLocks/>
          </p:cNvCxnSpPr>
          <p:nvPr/>
        </p:nvCxnSpPr>
        <p:spPr>
          <a:xfrm flipH="1" flipV="1">
            <a:off x="7736133" y="1566041"/>
            <a:ext cx="212251" cy="57239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341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2EA1-31F5-2BE1-07C3-D7B09AFB1A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5E819-FD98-5CA7-BDCE-C03ABB0A5A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9BE6BB-BE15-57EC-36DB-7682AE607BC1}"/>
              </a:ext>
            </a:extLst>
          </p:cNvPr>
          <p:cNvSpPr>
            <a:spLocks noGrp="1"/>
          </p:cNvSpPr>
          <p:nvPr>
            <p:ph type="sldNum" sz="quarter" idx="12"/>
          </p:nvPr>
        </p:nvSpPr>
        <p:spPr/>
        <p:txBody>
          <a:bodyPr/>
          <a:lstStyle/>
          <a:p>
            <a:fld id="{306A001B-3330-0649-BA62-464FB54B8A89}" type="slidenum">
              <a:rPr lang="en-US" smtClean="0"/>
              <a:t>18</a:t>
            </a:fld>
            <a:endParaRPr lang="en-US"/>
          </a:p>
        </p:txBody>
      </p:sp>
      <p:pic>
        <p:nvPicPr>
          <p:cNvPr id="2052" name="Picture 4" descr="The chart of nuclides showing the stable nuclei in black squares with... |  Download Scientific Diagram">
            <a:extLst>
              <a:ext uri="{FF2B5EF4-FFF2-40B4-BE49-F238E27FC236}">
                <a16:creationId xmlns:a16="http://schemas.microsoft.com/office/drawing/2014/main" id="{B3FFBC11-E63B-DAE5-BCEA-E27565C18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9144000" cy="57991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934A047-A4C4-C0CF-74E0-7179AF59BDC8}"/>
              </a:ext>
            </a:extLst>
          </p:cNvPr>
          <p:cNvCxnSpPr/>
          <p:nvPr/>
        </p:nvCxnSpPr>
        <p:spPr>
          <a:xfrm>
            <a:off x="601719" y="6161688"/>
            <a:ext cx="81428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050EC4-60F0-FF20-635F-90A47E2FA386}"/>
              </a:ext>
            </a:extLst>
          </p:cNvPr>
          <p:cNvCxnSpPr>
            <a:cxnSpLocks/>
          </p:cNvCxnSpPr>
          <p:nvPr/>
        </p:nvCxnSpPr>
        <p:spPr>
          <a:xfrm flipV="1">
            <a:off x="601719" y="484632"/>
            <a:ext cx="0" cy="5677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8BE2D8-6C49-BEF0-12D5-BE262D2184F6}"/>
              </a:ext>
            </a:extLst>
          </p:cNvPr>
          <p:cNvSpPr txBox="1"/>
          <p:nvPr/>
        </p:nvSpPr>
        <p:spPr>
          <a:xfrm rot="16200000">
            <a:off x="-238766" y="2794861"/>
            <a:ext cx="1163332" cy="307777"/>
          </a:xfrm>
          <a:prstGeom prst="rect">
            <a:avLst/>
          </a:prstGeom>
          <a:solidFill>
            <a:schemeClr val="bg1"/>
          </a:solidFill>
        </p:spPr>
        <p:txBody>
          <a:bodyPr wrap="none" rtlCol="0">
            <a:spAutoFit/>
          </a:bodyPr>
          <a:lstStyle/>
          <a:p>
            <a:r>
              <a:rPr lang="en-US" sz="1400" dirty="0"/>
              <a:t>Proton # (Z)</a:t>
            </a:r>
          </a:p>
        </p:txBody>
      </p:sp>
      <p:sp>
        <p:nvSpPr>
          <p:cNvPr id="10" name="TextBox 9">
            <a:extLst>
              <a:ext uri="{FF2B5EF4-FFF2-40B4-BE49-F238E27FC236}">
                <a16:creationId xmlns:a16="http://schemas.microsoft.com/office/drawing/2014/main" id="{A5A83AC6-BF6F-4430-F709-6DCF91179CE1}"/>
              </a:ext>
            </a:extLst>
          </p:cNvPr>
          <p:cNvSpPr txBox="1"/>
          <p:nvPr/>
        </p:nvSpPr>
        <p:spPr>
          <a:xfrm>
            <a:off x="4306958" y="6251674"/>
            <a:ext cx="1265924" cy="307777"/>
          </a:xfrm>
          <a:prstGeom prst="rect">
            <a:avLst/>
          </a:prstGeom>
          <a:solidFill>
            <a:schemeClr val="bg1"/>
          </a:solidFill>
        </p:spPr>
        <p:txBody>
          <a:bodyPr wrap="none" rtlCol="0">
            <a:spAutoFit/>
          </a:bodyPr>
          <a:lstStyle/>
          <a:p>
            <a:r>
              <a:rPr lang="en-US" sz="1400" dirty="0"/>
              <a:t>Neuron # (N)</a:t>
            </a:r>
          </a:p>
        </p:txBody>
      </p:sp>
      <p:cxnSp>
        <p:nvCxnSpPr>
          <p:cNvPr id="8" name="Straight Connector 7">
            <a:extLst>
              <a:ext uri="{FF2B5EF4-FFF2-40B4-BE49-F238E27FC236}">
                <a16:creationId xmlns:a16="http://schemas.microsoft.com/office/drawing/2014/main" id="{2BAA0FD4-96BC-AEA4-663B-7FE356DE77BA}"/>
              </a:ext>
            </a:extLst>
          </p:cNvPr>
          <p:cNvCxnSpPr>
            <a:cxnSpLocks/>
          </p:cNvCxnSpPr>
          <p:nvPr/>
        </p:nvCxnSpPr>
        <p:spPr>
          <a:xfrm flipV="1">
            <a:off x="685800" y="298549"/>
            <a:ext cx="5578366" cy="58105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656AE8-8527-D321-DE01-7DDEFBF54EBA}"/>
              </a:ext>
            </a:extLst>
          </p:cNvPr>
          <p:cNvSpPr txBox="1"/>
          <p:nvPr/>
        </p:nvSpPr>
        <p:spPr>
          <a:xfrm rot="18837077">
            <a:off x="3896008" y="1977904"/>
            <a:ext cx="635110" cy="369332"/>
          </a:xfrm>
          <a:prstGeom prst="rect">
            <a:avLst/>
          </a:prstGeom>
          <a:noFill/>
        </p:spPr>
        <p:txBody>
          <a:bodyPr wrap="none" rtlCol="0">
            <a:spAutoFit/>
          </a:bodyPr>
          <a:lstStyle/>
          <a:p>
            <a:r>
              <a:rPr lang="en-US" dirty="0">
                <a:solidFill>
                  <a:schemeClr val="accent2">
                    <a:lumMod val="60000"/>
                    <a:lumOff val="40000"/>
                  </a:schemeClr>
                </a:solidFill>
              </a:rPr>
              <a:t>N=Z</a:t>
            </a:r>
          </a:p>
        </p:txBody>
      </p:sp>
      <p:sp>
        <p:nvSpPr>
          <p:cNvPr id="21" name="Freeform 20">
            <a:extLst>
              <a:ext uri="{FF2B5EF4-FFF2-40B4-BE49-F238E27FC236}">
                <a16:creationId xmlns:a16="http://schemas.microsoft.com/office/drawing/2014/main" id="{0348971D-0DE3-1C09-689A-F41B01E54883}"/>
              </a:ext>
            </a:extLst>
          </p:cNvPr>
          <p:cNvSpPr/>
          <p:nvPr/>
        </p:nvSpPr>
        <p:spPr>
          <a:xfrm>
            <a:off x="725214" y="2134229"/>
            <a:ext cx="5976939" cy="3898709"/>
          </a:xfrm>
          <a:custGeom>
            <a:avLst/>
            <a:gdLst>
              <a:gd name="connsiteX0" fmla="*/ 0 w 5976939"/>
              <a:gd name="connsiteY0" fmla="*/ 3898709 h 3898709"/>
              <a:gd name="connsiteX1" fmla="*/ 1545020 w 5976939"/>
              <a:gd name="connsiteY1" fmla="*/ 2668999 h 3898709"/>
              <a:gd name="connsiteX2" fmla="*/ 3489434 w 5976939"/>
              <a:gd name="connsiteY2" fmla="*/ 1428778 h 3898709"/>
              <a:gd name="connsiteX3" fmla="*/ 5591503 w 5976939"/>
              <a:gd name="connsiteY3" fmla="*/ 209578 h 3898709"/>
              <a:gd name="connsiteX4" fmla="*/ 5969876 w 5976939"/>
              <a:gd name="connsiteY4" fmla="*/ 9881 h 38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939" h="3898709">
                <a:moveTo>
                  <a:pt x="0" y="3898709"/>
                </a:moveTo>
                <a:cubicBezTo>
                  <a:pt x="481724" y="3489681"/>
                  <a:pt x="963448" y="3080654"/>
                  <a:pt x="1545020" y="2668999"/>
                </a:cubicBezTo>
                <a:cubicBezTo>
                  <a:pt x="2126592" y="2257344"/>
                  <a:pt x="2815020" y="1838681"/>
                  <a:pt x="3489434" y="1428778"/>
                </a:cubicBezTo>
                <a:cubicBezTo>
                  <a:pt x="4163848" y="1018875"/>
                  <a:pt x="5178096" y="446061"/>
                  <a:pt x="5591503" y="209578"/>
                </a:cubicBezTo>
                <a:cubicBezTo>
                  <a:pt x="6004910" y="-26905"/>
                  <a:pt x="5987393" y="-8512"/>
                  <a:pt x="5969876" y="9881"/>
                </a:cubicBez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84ED5E70-D493-17A7-610F-73F26615FED3}"/>
              </a:ext>
            </a:extLst>
          </p:cNvPr>
          <p:cNvSpPr/>
          <p:nvPr/>
        </p:nvSpPr>
        <p:spPr>
          <a:xfrm>
            <a:off x="5530342" y="1019204"/>
            <a:ext cx="952817" cy="986136"/>
          </a:xfrm>
          <a:prstGeom prst="arc">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102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2EA1-31F5-2BE1-07C3-D7B09AFB1A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5E819-FD98-5CA7-BDCE-C03ABB0A5A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9BE6BB-BE15-57EC-36DB-7682AE607BC1}"/>
              </a:ext>
            </a:extLst>
          </p:cNvPr>
          <p:cNvSpPr>
            <a:spLocks noGrp="1"/>
          </p:cNvSpPr>
          <p:nvPr>
            <p:ph type="sldNum" sz="quarter" idx="12"/>
          </p:nvPr>
        </p:nvSpPr>
        <p:spPr/>
        <p:txBody>
          <a:bodyPr/>
          <a:lstStyle/>
          <a:p>
            <a:fld id="{306A001B-3330-0649-BA62-464FB54B8A89}" type="slidenum">
              <a:rPr lang="en-US" smtClean="0"/>
              <a:t>19</a:t>
            </a:fld>
            <a:endParaRPr lang="en-US"/>
          </a:p>
        </p:txBody>
      </p:sp>
      <p:pic>
        <p:nvPicPr>
          <p:cNvPr id="2052" name="Picture 4" descr="The chart of nuclides showing the stable nuclei in black squares with... |  Download Scientific Diagram">
            <a:extLst>
              <a:ext uri="{FF2B5EF4-FFF2-40B4-BE49-F238E27FC236}">
                <a16:creationId xmlns:a16="http://schemas.microsoft.com/office/drawing/2014/main" id="{B3FFBC11-E63B-DAE5-BCEA-E27565C18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638"/>
            <a:ext cx="9144000" cy="57991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B934A047-A4C4-C0CF-74E0-7179AF59BDC8}"/>
              </a:ext>
            </a:extLst>
          </p:cNvPr>
          <p:cNvCxnSpPr/>
          <p:nvPr/>
        </p:nvCxnSpPr>
        <p:spPr>
          <a:xfrm>
            <a:off x="601719" y="6161688"/>
            <a:ext cx="81428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6050EC4-60F0-FF20-635F-90A47E2FA386}"/>
              </a:ext>
            </a:extLst>
          </p:cNvPr>
          <p:cNvCxnSpPr>
            <a:cxnSpLocks/>
          </p:cNvCxnSpPr>
          <p:nvPr/>
        </p:nvCxnSpPr>
        <p:spPr>
          <a:xfrm flipV="1">
            <a:off x="601719" y="484632"/>
            <a:ext cx="0" cy="5677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A8BE2D8-6C49-BEF0-12D5-BE262D2184F6}"/>
              </a:ext>
            </a:extLst>
          </p:cNvPr>
          <p:cNvSpPr txBox="1"/>
          <p:nvPr/>
        </p:nvSpPr>
        <p:spPr>
          <a:xfrm rot="16200000">
            <a:off x="-238766" y="2794861"/>
            <a:ext cx="1163332" cy="307777"/>
          </a:xfrm>
          <a:prstGeom prst="rect">
            <a:avLst/>
          </a:prstGeom>
          <a:solidFill>
            <a:schemeClr val="bg1"/>
          </a:solidFill>
        </p:spPr>
        <p:txBody>
          <a:bodyPr wrap="none" rtlCol="0">
            <a:spAutoFit/>
          </a:bodyPr>
          <a:lstStyle/>
          <a:p>
            <a:r>
              <a:rPr lang="en-US" sz="1400" dirty="0"/>
              <a:t>Proton # (Z)</a:t>
            </a:r>
          </a:p>
        </p:txBody>
      </p:sp>
      <p:sp>
        <p:nvSpPr>
          <p:cNvPr id="10" name="TextBox 9">
            <a:extLst>
              <a:ext uri="{FF2B5EF4-FFF2-40B4-BE49-F238E27FC236}">
                <a16:creationId xmlns:a16="http://schemas.microsoft.com/office/drawing/2014/main" id="{A5A83AC6-BF6F-4430-F709-6DCF91179CE1}"/>
              </a:ext>
            </a:extLst>
          </p:cNvPr>
          <p:cNvSpPr txBox="1"/>
          <p:nvPr/>
        </p:nvSpPr>
        <p:spPr>
          <a:xfrm>
            <a:off x="4306958" y="6251674"/>
            <a:ext cx="1265924" cy="307777"/>
          </a:xfrm>
          <a:prstGeom prst="rect">
            <a:avLst/>
          </a:prstGeom>
          <a:solidFill>
            <a:schemeClr val="bg1"/>
          </a:solidFill>
        </p:spPr>
        <p:txBody>
          <a:bodyPr wrap="none" rtlCol="0">
            <a:spAutoFit/>
          </a:bodyPr>
          <a:lstStyle/>
          <a:p>
            <a:r>
              <a:rPr lang="en-US" sz="1400" dirty="0"/>
              <a:t>Neuron # (N)</a:t>
            </a:r>
          </a:p>
        </p:txBody>
      </p:sp>
      <p:cxnSp>
        <p:nvCxnSpPr>
          <p:cNvPr id="8" name="Straight Connector 7">
            <a:extLst>
              <a:ext uri="{FF2B5EF4-FFF2-40B4-BE49-F238E27FC236}">
                <a16:creationId xmlns:a16="http://schemas.microsoft.com/office/drawing/2014/main" id="{2BAA0FD4-96BC-AEA4-663B-7FE356DE77BA}"/>
              </a:ext>
            </a:extLst>
          </p:cNvPr>
          <p:cNvCxnSpPr>
            <a:cxnSpLocks/>
          </p:cNvCxnSpPr>
          <p:nvPr/>
        </p:nvCxnSpPr>
        <p:spPr>
          <a:xfrm flipV="1">
            <a:off x="685800" y="298549"/>
            <a:ext cx="5578366" cy="581058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656AE8-8527-D321-DE01-7DDEFBF54EBA}"/>
              </a:ext>
            </a:extLst>
          </p:cNvPr>
          <p:cNvSpPr txBox="1"/>
          <p:nvPr/>
        </p:nvSpPr>
        <p:spPr>
          <a:xfrm rot="18837077">
            <a:off x="3896008" y="1977904"/>
            <a:ext cx="635110" cy="369332"/>
          </a:xfrm>
          <a:prstGeom prst="rect">
            <a:avLst/>
          </a:prstGeom>
          <a:noFill/>
        </p:spPr>
        <p:txBody>
          <a:bodyPr wrap="none" rtlCol="0">
            <a:spAutoFit/>
          </a:bodyPr>
          <a:lstStyle/>
          <a:p>
            <a:r>
              <a:rPr lang="en-US" dirty="0">
                <a:solidFill>
                  <a:schemeClr val="accent2">
                    <a:lumMod val="60000"/>
                    <a:lumOff val="40000"/>
                  </a:schemeClr>
                </a:solidFill>
              </a:rPr>
              <a:t>N=Z</a:t>
            </a:r>
          </a:p>
        </p:txBody>
      </p:sp>
      <p:sp>
        <p:nvSpPr>
          <p:cNvPr id="21" name="Freeform 20">
            <a:extLst>
              <a:ext uri="{FF2B5EF4-FFF2-40B4-BE49-F238E27FC236}">
                <a16:creationId xmlns:a16="http://schemas.microsoft.com/office/drawing/2014/main" id="{0348971D-0DE3-1C09-689A-F41B01E54883}"/>
              </a:ext>
            </a:extLst>
          </p:cNvPr>
          <p:cNvSpPr/>
          <p:nvPr/>
        </p:nvSpPr>
        <p:spPr>
          <a:xfrm>
            <a:off x="725214" y="2134229"/>
            <a:ext cx="5976939" cy="3898709"/>
          </a:xfrm>
          <a:custGeom>
            <a:avLst/>
            <a:gdLst>
              <a:gd name="connsiteX0" fmla="*/ 0 w 5976939"/>
              <a:gd name="connsiteY0" fmla="*/ 3898709 h 3898709"/>
              <a:gd name="connsiteX1" fmla="*/ 1545020 w 5976939"/>
              <a:gd name="connsiteY1" fmla="*/ 2668999 h 3898709"/>
              <a:gd name="connsiteX2" fmla="*/ 3489434 w 5976939"/>
              <a:gd name="connsiteY2" fmla="*/ 1428778 h 3898709"/>
              <a:gd name="connsiteX3" fmla="*/ 5591503 w 5976939"/>
              <a:gd name="connsiteY3" fmla="*/ 209578 h 3898709"/>
              <a:gd name="connsiteX4" fmla="*/ 5969876 w 5976939"/>
              <a:gd name="connsiteY4" fmla="*/ 9881 h 3898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939" h="3898709">
                <a:moveTo>
                  <a:pt x="0" y="3898709"/>
                </a:moveTo>
                <a:cubicBezTo>
                  <a:pt x="481724" y="3489681"/>
                  <a:pt x="963448" y="3080654"/>
                  <a:pt x="1545020" y="2668999"/>
                </a:cubicBezTo>
                <a:cubicBezTo>
                  <a:pt x="2126592" y="2257344"/>
                  <a:pt x="2815020" y="1838681"/>
                  <a:pt x="3489434" y="1428778"/>
                </a:cubicBezTo>
                <a:cubicBezTo>
                  <a:pt x="4163848" y="1018875"/>
                  <a:pt x="5178096" y="446061"/>
                  <a:pt x="5591503" y="209578"/>
                </a:cubicBezTo>
                <a:cubicBezTo>
                  <a:pt x="6004910" y="-26905"/>
                  <a:pt x="5987393" y="-8512"/>
                  <a:pt x="5969876" y="9881"/>
                </a:cubicBezTo>
              </a:path>
            </a:pathLst>
          </a:cu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84ED5E70-D493-17A7-610F-73F26615FED3}"/>
              </a:ext>
            </a:extLst>
          </p:cNvPr>
          <p:cNvSpPr/>
          <p:nvPr/>
        </p:nvSpPr>
        <p:spPr>
          <a:xfrm>
            <a:off x="5530342" y="1019204"/>
            <a:ext cx="952817" cy="986136"/>
          </a:xfrm>
          <a:prstGeom prst="arc">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45B4C4E4-78DA-22FD-DF77-AAA24D38B2C5}"/>
              </a:ext>
            </a:extLst>
          </p:cNvPr>
          <p:cNvSpPr txBox="1"/>
          <p:nvPr/>
        </p:nvSpPr>
        <p:spPr>
          <a:xfrm>
            <a:off x="1114097" y="109960"/>
            <a:ext cx="4265442" cy="923330"/>
          </a:xfrm>
          <a:prstGeom prst="rect">
            <a:avLst/>
          </a:prstGeom>
          <a:noFill/>
        </p:spPr>
        <p:txBody>
          <a:bodyPr wrap="square" rtlCol="0">
            <a:spAutoFit/>
          </a:bodyPr>
          <a:lstStyle/>
          <a:p>
            <a:r>
              <a:rPr lang="en-US" dirty="0"/>
              <a:t>The more +</a:t>
            </a:r>
            <a:r>
              <a:rPr lang="en-US" dirty="0" err="1"/>
              <a:t>ve</a:t>
            </a:r>
            <a:r>
              <a:rPr lang="en-US" dirty="0"/>
              <a:t> charge a nucleus has, the more “neutron glue” you need to hold it together.</a:t>
            </a:r>
          </a:p>
        </p:txBody>
      </p:sp>
    </p:spTree>
    <p:extLst>
      <p:ext uri="{BB962C8B-B14F-4D97-AF65-F5344CB8AC3E}">
        <p14:creationId xmlns:p14="http://schemas.microsoft.com/office/powerpoint/2010/main" val="380319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Restaurant Menu Clipart | Free Images at Clker.com - vector clip art  online, royalty free &amp; public domain">
            <a:extLst>
              <a:ext uri="{FF2B5EF4-FFF2-40B4-BE49-F238E27FC236}">
                <a16:creationId xmlns:a16="http://schemas.microsoft.com/office/drawing/2014/main" id="{2AFC24D3-5189-DDB6-D5ED-F3C1A317F7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30" b="5040"/>
          <a:stretch/>
        </p:blipFill>
        <p:spPr bwMode="auto">
          <a:xfrm>
            <a:off x="3359586" y="220090"/>
            <a:ext cx="5646737" cy="65123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9D4CB2-57CE-C980-03D2-1CFDAC6A67E6}"/>
              </a:ext>
            </a:extLst>
          </p:cNvPr>
          <p:cNvSpPr>
            <a:spLocks noGrp="1"/>
          </p:cNvSpPr>
          <p:nvPr>
            <p:ph idx="1"/>
          </p:nvPr>
        </p:nvSpPr>
        <p:spPr>
          <a:xfrm>
            <a:off x="105936" y="3048466"/>
            <a:ext cx="4231888" cy="4316914"/>
          </a:xfrm>
        </p:spPr>
        <p:txBody>
          <a:bodyPr>
            <a:normAutofit/>
          </a:bodyPr>
          <a:lstStyle/>
          <a:p>
            <a:r>
              <a:rPr lang="en-US" dirty="0"/>
              <a:t>I have been asked to cover all of neutrino physics in 4 lectures, which is </a:t>
            </a:r>
            <a:r>
              <a:rPr lang="en-US" b="1" dirty="0"/>
              <a:t>clearly impossible.</a:t>
            </a:r>
          </a:p>
          <a:p>
            <a:endParaRPr lang="en-US" dirty="0"/>
          </a:p>
          <a:p>
            <a:r>
              <a:rPr lang="en-US" dirty="0"/>
              <a:t>Instead, you get a mix of:</a:t>
            </a:r>
          </a:p>
          <a:p>
            <a:pPr lvl="1"/>
            <a:r>
              <a:rPr lang="en-US" dirty="0"/>
              <a:t>Historical things</a:t>
            </a:r>
          </a:p>
          <a:p>
            <a:pPr lvl="1"/>
            <a:r>
              <a:rPr lang="en-US" dirty="0"/>
              <a:t>Pedagogical things </a:t>
            </a:r>
          </a:p>
          <a:p>
            <a:pPr lvl="1"/>
            <a:r>
              <a:rPr lang="en-US" dirty="0"/>
              <a:t>Breaking news</a:t>
            </a:r>
          </a:p>
          <a:p>
            <a:pPr lvl="1"/>
            <a:r>
              <a:rPr lang="en-US" dirty="0"/>
              <a:t>My own opinions about things</a:t>
            </a:r>
          </a:p>
          <a:p>
            <a:pPr lvl="1"/>
            <a:endParaRPr lang="en-US" dirty="0"/>
          </a:p>
        </p:txBody>
      </p:sp>
      <p:sp>
        <p:nvSpPr>
          <p:cNvPr id="5" name="TextBox 4">
            <a:extLst>
              <a:ext uri="{FF2B5EF4-FFF2-40B4-BE49-F238E27FC236}">
                <a16:creationId xmlns:a16="http://schemas.microsoft.com/office/drawing/2014/main" id="{157B9E2A-4814-36D1-896C-B6B0CB728DE6}"/>
              </a:ext>
            </a:extLst>
          </p:cNvPr>
          <p:cNvSpPr txBox="1"/>
          <p:nvPr/>
        </p:nvSpPr>
        <p:spPr>
          <a:xfrm>
            <a:off x="5829827" y="1536304"/>
            <a:ext cx="2893549" cy="6001643"/>
          </a:xfrm>
          <a:prstGeom prst="rect">
            <a:avLst/>
          </a:prstGeom>
          <a:noFill/>
        </p:spPr>
        <p:txBody>
          <a:bodyPr wrap="none" rtlCol="0">
            <a:spAutoFit/>
          </a:bodyPr>
          <a:lstStyle/>
          <a:p>
            <a:r>
              <a:rPr lang="en-US" sz="1600" b="1" dirty="0"/>
              <a:t>L1:</a:t>
            </a:r>
          </a:p>
          <a:p>
            <a:pPr marL="285750" indent="-285750">
              <a:buFontTx/>
              <a:buChar char="-"/>
            </a:pPr>
            <a:r>
              <a:rPr lang="en-US" sz="1600" dirty="0"/>
              <a:t>Neutrinos in β decay</a:t>
            </a:r>
          </a:p>
          <a:p>
            <a:pPr marL="285750" indent="-285750">
              <a:buFontTx/>
              <a:buChar char="-"/>
            </a:pPr>
            <a:r>
              <a:rPr lang="en-US" sz="1600" dirty="0"/>
              <a:t>Reactor neutrinos</a:t>
            </a:r>
          </a:p>
          <a:p>
            <a:pPr marL="285750" indent="-285750">
              <a:buFontTx/>
              <a:buChar char="-"/>
            </a:pPr>
            <a:r>
              <a:rPr lang="en-US" sz="1600" dirty="0"/>
              <a:t>Endpoint </a:t>
            </a:r>
            <a:r>
              <a:rPr lang="en-US" sz="1600" dirty="0" err="1"/>
              <a:t>ν</a:t>
            </a:r>
            <a:r>
              <a:rPr lang="en-US" sz="1600" dirty="0"/>
              <a:t> mass searches</a:t>
            </a:r>
          </a:p>
          <a:p>
            <a:pPr marL="285750" indent="-285750">
              <a:buFontTx/>
              <a:buChar char="-"/>
            </a:pPr>
            <a:endParaRPr lang="en-US" sz="1600" dirty="0"/>
          </a:p>
          <a:p>
            <a:r>
              <a:rPr lang="en-US" sz="1600" b="1" dirty="0"/>
              <a:t>L2:</a:t>
            </a:r>
          </a:p>
          <a:p>
            <a:pPr marL="285750" indent="-285750">
              <a:buFontTx/>
              <a:buChar char="-"/>
            </a:pPr>
            <a:r>
              <a:rPr lang="en-US" sz="1600" dirty="0"/>
              <a:t>Solar neutrinos</a:t>
            </a:r>
          </a:p>
          <a:p>
            <a:pPr marL="285750" indent="-285750">
              <a:buFontTx/>
              <a:buChar char="-"/>
            </a:pPr>
            <a:r>
              <a:rPr lang="en-US" sz="1600" dirty="0"/>
              <a:t>Neutrino oscillations</a:t>
            </a:r>
          </a:p>
          <a:p>
            <a:pPr marL="285750" indent="-285750">
              <a:buFontTx/>
              <a:buChar char="-"/>
            </a:pPr>
            <a:r>
              <a:rPr lang="en-US" sz="1600" dirty="0"/>
              <a:t>MSW effect</a:t>
            </a:r>
          </a:p>
          <a:p>
            <a:endParaRPr lang="en-US" sz="1600" dirty="0"/>
          </a:p>
          <a:p>
            <a:r>
              <a:rPr lang="en-US" sz="1600" b="1" dirty="0"/>
              <a:t>L3:</a:t>
            </a:r>
          </a:p>
          <a:p>
            <a:pPr marL="285750" indent="-285750">
              <a:buFontTx/>
              <a:buChar char="-"/>
            </a:pPr>
            <a:r>
              <a:rPr lang="en-US" sz="1600" dirty="0"/>
              <a:t>Majorana v. Dirac</a:t>
            </a:r>
          </a:p>
          <a:p>
            <a:pPr marL="285750" indent="-285750">
              <a:buFontTx/>
              <a:buChar char="-"/>
            </a:pPr>
            <a:r>
              <a:rPr lang="en-US" sz="1600" dirty="0"/>
              <a:t>Double beta decay</a:t>
            </a:r>
          </a:p>
          <a:p>
            <a:pPr marL="285750" indent="-285750">
              <a:buFontTx/>
              <a:buChar char="-"/>
            </a:pPr>
            <a:endParaRPr lang="en-US" sz="1600" dirty="0"/>
          </a:p>
          <a:p>
            <a:r>
              <a:rPr lang="en-US" sz="1600" b="1" dirty="0"/>
              <a:t>L4:</a:t>
            </a:r>
          </a:p>
          <a:p>
            <a:pPr marL="285750" indent="-285750">
              <a:buFontTx/>
              <a:buChar char="-"/>
            </a:pPr>
            <a:r>
              <a:rPr lang="en-US" sz="1600" dirty="0"/>
              <a:t>Atmospheric neutrinos</a:t>
            </a:r>
          </a:p>
          <a:p>
            <a:pPr marL="285750" indent="-285750">
              <a:buFontTx/>
              <a:buChar char="-"/>
            </a:pPr>
            <a:r>
              <a:rPr lang="en-US" sz="1600" dirty="0"/>
              <a:t>Accelerator neutrinos</a:t>
            </a:r>
          </a:p>
          <a:p>
            <a:pPr marL="285750" indent="-285750">
              <a:buFontTx/>
              <a:buChar char="-"/>
            </a:pPr>
            <a:r>
              <a:rPr lang="en-US" sz="1600" dirty="0"/>
              <a:t>Gallium anomaly</a:t>
            </a:r>
          </a:p>
          <a:p>
            <a:pPr marL="285750" indent="-285750">
              <a:buFontTx/>
              <a:buChar char="-"/>
            </a:pPr>
            <a:r>
              <a:rPr lang="en-US" sz="1600" dirty="0"/>
              <a:t>Sterile neutrinos, </a:t>
            </a:r>
            <a:r>
              <a:rPr lang="en-US" sz="1600" dirty="0" err="1"/>
              <a:t>etc</a:t>
            </a:r>
            <a:endParaRPr lang="en-US" sz="1600" dirty="0"/>
          </a:p>
          <a:p>
            <a:pPr marL="285750" indent="-285750">
              <a:buFontTx/>
              <a:buChar char="-"/>
            </a:pPr>
            <a:endParaRPr lang="en-US" sz="1600" dirty="0"/>
          </a:p>
          <a:p>
            <a:endParaRPr lang="en-US" sz="1600" dirty="0"/>
          </a:p>
          <a:p>
            <a:pPr marL="285750" indent="-285750">
              <a:buFontTx/>
              <a:buChar char="-"/>
            </a:pPr>
            <a:endParaRPr lang="en-US" sz="1600" dirty="0"/>
          </a:p>
          <a:p>
            <a:pPr marL="285750" indent="-285750">
              <a:buFontTx/>
              <a:buChar char="-"/>
            </a:pPr>
            <a:endParaRPr lang="en-US" sz="1600" dirty="0"/>
          </a:p>
          <a:p>
            <a:pPr marL="285750" indent="-285750">
              <a:buFontTx/>
              <a:buChar char="-"/>
            </a:pPr>
            <a:endParaRPr lang="en-US" sz="1600" dirty="0"/>
          </a:p>
        </p:txBody>
      </p:sp>
      <p:sp>
        <p:nvSpPr>
          <p:cNvPr id="2" name="Slide Number Placeholder 1">
            <a:extLst>
              <a:ext uri="{FF2B5EF4-FFF2-40B4-BE49-F238E27FC236}">
                <a16:creationId xmlns:a16="http://schemas.microsoft.com/office/drawing/2014/main" id="{428A8B0E-45BB-5710-5C10-8F4AC14C63CA}"/>
              </a:ext>
            </a:extLst>
          </p:cNvPr>
          <p:cNvSpPr>
            <a:spLocks noGrp="1"/>
          </p:cNvSpPr>
          <p:nvPr>
            <p:ph type="sldNum" sz="quarter" idx="12"/>
          </p:nvPr>
        </p:nvSpPr>
        <p:spPr/>
        <p:txBody>
          <a:bodyPr/>
          <a:lstStyle/>
          <a:p>
            <a:fld id="{306A001B-3330-0649-BA62-464FB54B8A89}" type="slidenum">
              <a:rPr lang="en-US" smtClean="0"/>
              <a:t>2</a:t>
            </a:fld>
            <a:endParaRPr lang="en-US"/>
          </a:p>
        </p:txBody>
      </p:sp>
      <p:sp>
        <p:nvSpPr>
          <p:cNvPr id="4" name="Title 1">
            <a:extLst>
              <a:ext uri="{FF2B5EF4-FFF2-40B4-BE49-F238E27FC236}">
                <a16:creationId xmlns:a16="http://schemas.microsoft.com/office/drawing/2014/main" id="{BE405FD2-98E5-E8E2-1FAA-8239C8B4F683}"/>
              </a:ext>
            </a:extLst>
          </p:cNvPr>
          <p:cNvSpPr>
            <a:spLocks noGrp="1"/>
          </p:cNvSpPr>
          <p:nvPr>
            <p:ph type="title"/>
          </p:nvPr>
        </p:nvSpPr>
        <p:spPr>
          <a:xfrm>
            <a:off x="289482" y="-121525"/>
            <a:ext cx="7772400" cy="1609344"/>
          </a:xfrm>
        </p:spPr>
        <p:txBody>
          <a:bodyPr/>
          <a:lstStyle/>
          <a:p>
            <a:r>
              <a:rPr lang="en-US" dirty="0"/>
              <a:t>On the menu</a:t>
            </a:r>
          </a:p>
        </p:txBody>
      </p:sp>
    </p:spTree>
    <p:extLst>
      <p:ext uri="{BB962C8B-B14F-4D97-AF65-F5344CB8AC3E}">
        <p14:creationId xmlns:p14="http://schemas.microsoft.com/office/powerpoint/2010/main" val="137944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AB91-B810-0E4D-FC0D-8D13C2994F1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0AA80C5-CCDF-0458-DD2A-C1A7B2EEE35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0A29DCB-FCCA-06F4-AF04-06BE871B8D09}"/>
              </a:ext>
            </a:extLst>
          </p:cNvPr>
          <p:cNvSpPr>
            <a:spLocks noGrp="1"/>
          </p:cNvSpPr>
          <p:nvPr>
            <p:ph type="sldNum" sz="quarter" idx="12"/>
          </p:nvPr>
        </p:nvSpPr>
        <p:spPr/>
        <p:txBody>
          <a:bodyPr/>
          <a:lstStyle/>
          <a:p>
            <a:fld id="{306A001B-3330-0649-BA62-464FB54B8A89}" type="slidenum">
              <a:rPr lang="en-US" smtClean="0"/>
              <a:t>20</a:t>
            </a:fld>
            <a:endParaRPr lang="en-US"/>
          </a:p>
        </p:txBody>
      </p:sp>
      <p:pic>
        <p:nvPicPr>
          <p:cNvPr id="5" name="Picture 4">
            <a:extLst>
              <a:ext uri="{FF2B5EF4-FFF2-40B4-BE49-F238E27FC236}">
                <a16:creationId xmlns:a16="http://schemas.microsoft.com/office/drawing/2014/main" id="{3A22D5CE-1E26-D21A-43E1-03AD331D6992}"/>
              </a:ext>
            </a:extLst>
          </p:cNvPr>
          <p:cNvPicPr>
            <a:picLocks noChangeAspect="1"/>
          </p:cNvPicPr>
          <p:nvPr/>
        </p:nvPicPr>
        <p:blipFill>
          <a:blip r:embed="rId2"/>
          <a:stretch>
            <a:fillRect/>
          </a:stretch>
        </p:blipFill>
        <p:spPr>
          <a:xfrm>
            <a:off x="267187" y="685800"/>
            <a:ext cx="8609625" cy="5646743"/>
          </a:xfrm>
          <a:prstGeom prst="rect">
            <a:avLst/>
          </a:prstGeom>
        </p:spPr>
      </p:pic>
      <p:sp>
        <p:nvSpPr>
          <p:cNvPr id="6" name="TextBox 5">
            <a:extLst>
              <a:ext uri="{FF2B5EF4-FFF2-40B4-BE49-F238E27FC236}">
                <a16:creationId xmlns:a16="http://schemas.microsoft.com/office/drawing/2014/main" id="{25B37B50-4870-41DF-2634-E27E071908A3}"/>
              </a:ext>
            </a:extLst>
          </p:cNvPr>
          <p:cNvSpPr txBox="1"/>
          <p:nvPr/>
        </p:nvSpPr>
        <p:spPr>
          <a:xfrm>
            <a:off x="1177160" y="179265"/>
            <a:ext cx="3783724" cy="2308324"/>
          </a:xfrm>
          <a:prstGeom prst="rect">
            <a:avLst/>
          </a:prstGeom>
          <a:noFill/>
        </p:spPr>
        <p:txBody>
          <a:bodyPr wrap="square" rtlCol="0">
            <a:spAutoFit/>
          </a:bodyPr>
          <a:lstStyle/>
          <a:p>
            <a:r>
              <a:rPr lang="en-US" dirty="0"/>
              <a:t>Nuclear Fission takes a nucleus which is very heavy and needs lots of neutron glue, to two that are lighter and need less.</a:t>
            </a:r>
          </a:p>
          <a:p>
            <a:endParaRPr lang="en-US" dirty="0"/>
          </a:p>
          <a:p>
            <a:r>
              <a:rPr lang="en-US" dirty="0"/>
              <a:t>Thus the fission fragments are </a:t>
            </a:r>
            <a:r>
              <a:rPr lang="en-US" b="1" dirty="0"/>
              <a:t>always</a:t>
            </a:r>
            <a:r>
              <a:rPr lang="en-US" dirty="0"/>
              <a:t> too neutron rich.</a:t>
            </a:r>
          </a:p>
          <a:p>
            <a:endParaRPr lang="en-US" dirty="0"/>
          </a:p>
        </p:txBody>
      </p:sp>
    </p:spTree>
    <p:extLst>
      <p:ext uri="{BB962C8B-B14F-4D97-AF65-F5344CB8AC3E}">
        <p14:creationId xmlns:p14="http://schemas.microsoft.com/office/powerpoint/2010/main" val="128375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FAC18-43E3-C3D4-48D8-74ACAEEE06F9}"/>
              </a:ext>
            </a:extLst>
          </p:cNvPr>
          <p:cNvPicPr>
            <a:picLocks noChangeAspect="1"/>
          </p:cNvPicPr>
          <p:nvPr/>
        </p:nvPicPr>
        <p:blipFill>
          <a:blip r:embed="rId2"/>
          <a:stretch>
            <a:fillRect/>
          </a:stretch>
        </p:blipFill>
        <p:spPr>
          <a:xfrm>
            <a:off x="307428" y="102416"/>
            <a:ext cx="5105400" cy="3348448"/>
          </a:xfrm>
          <a:prstGeom prst="rect">
            <a:avLst/>
          </a:prstGeom>
        </p:spPr>
      </p:pic>
      <p:pic>
        <p:nvPicPr>
          <p:cNvPr id="6" name="Picture 5">
            <a:extLst>
              <a:ext uri="{FF2B5EF4-FFF2-40B4-BE49-F238E27FC236}">
                <a16:creationId xmlns:a16="http://schemas.microsoft.com/office/drawing/2014/main" id="{D0C0639A-1ABE-A3E4-C5CB-2997AEEC1D30}"/>
              </a:ext>
            </a:extLst>
          </p:cNvPr>
          <p:cNvPicPr>
            <a:picLocks noChangeAspect="1"/>
          </p:cNvPicPr>
          <p:nvPr/>
        </p:nvPicPr>
        <p:blipFill rotWithShape="1">
          <a:blip r:embed="rId3"/>
          <a:srcRect l="6163" t="30660" r="41740" b="3001"/>
          <a:stretch/>
        </p:blipFill>
        <p:spPr>
          <a:xfrm>
            <a:off x="5496270" y="294290"/>
            <a:ext cx="3563648" cy="2534214"/>
          </a:xfrm>
          <a:prstGeom prst="rect">
            <a:avLst/>
          </a:prstGeom>
        </p:spPr>
      </p:pic>
      <p:sp>
        <p:nvSpPr>
          <p:cNvPr id="7" name="Left Arrow 6">
            <a:extLst>
              <a:ext uri="{FF2B5EF4-FFF2-40B4-BE49-F238E27FC236}">
                <a16:creationId xmlns:a16="http://schemas.microsoft.com/office/drawing/2014/main" id="{D37AEE74-E90F-D254-3DE6-2622D9A0FBA6}"/>
              </a:ext>
            </a:extLst>
          </p:cNvPr>
          <p:cNvSpPr/>
          <p:nvPr/>
        </p:nvSpPr>
        <p:spPr>
          <a:xfrm>
            <a:off x="5202621" y="1408386"/>
            <a:ext cx="504497" cy="4418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D7ECDF-6B60-2267-D562-94F85F94A098}"/>
              </a:ext>
            </a:extLst>
          </p:cNvPr>
          <p:cNvSpPr txBox="1"/>
          <p:nvPr/>
        </p:nvSpPr>
        <p:spPr>
          <a:xfrm>
            <a:off x="5034444" y="1039054"/>
            <a:ext cx="923651" cy="369332"/>
          </a:xfrm>
          <a:prstGeom prst="rect">
            <a:avLst/>
          </a:prstGeom>
          <a:noFill/>
        </p:spPr>
        <p:txBody>
          <a:bodyPr wrap="none" rtlCol="0">
            <a:spAutoFit/>
          </a:bodyPr>
          <a:lstStyle/>
          <a:p>
            <a:r>
              <a:rPr lang="en-US" dirty="0">
                <a:solidFill>
                  <a:schemeClr val="accent1">
                    <a:lumMod val="60000"/>
                    <a:lumOff val="40000"/>
                  </a:schemeClr>
                </a:solidFill>
              </a:rPr>
              <a:t>Fission</a:t>
            </a:r>
          </a:p>
        </p:txBody>
      </p:sp>
      <p:sp>
        <p:nvSpPr>
          <p:cNvPr id="2" name="Slide Number Placeholder 1">
            <a:extLst>
              <a:ext uri="{FF2B5EF4-FFF2-40B4-BE49-F238E27FC236}">
                <a16:creationId xmlns:a16="http://schemas.microsoft.com/office/drawing/2014/main" id="{AE4FBD7A-3F6E-FD7A-0C71-E419F8A31BD7}"/>
              </a:ext>
            </a:extLst>
          </p:cNvPr>
          <p:cNvSpPr>
            <a:spLocks noGrp="1"/>
          </p:cNvSpPr>
          <p:nvPr>
            <p:ph type="sldNum" sz="quarter" idx="12"/>
          </p:nvPr>
        </p:nvSpPr>
        <p:spPr/>
        <p:txBody>
          <a:bodyPr/>
          <a:lstStyle/>
          <a:p>
            <a:fld id="{306A001B-3330-0649-BA62-464FB54B8A89}" type="slidenum">
              <a:rPr lang="en-US" smtClean="0"/>
              <a:t>21</a:t>
            </a:fld>
            <a:endParaRPr lang="en-US"/>
          </a:p>
        </p:txBody>
      </p:sp>
      <p:sp>
        <p:nvSpPr>
          <p:cNvPr id="3" name="TextBox 2">
            <a:extLst>
              <a:ext uri="{FF2B5EF4-FFF2-40B4-BE49-F238E27FC236}">
                <a16:creationId xmlns:a16="http://schemas.microsoft.com/office/drawing/2014/main" id="{8B352CCD-EC60-AFD2-6B70-3D2E74C70524}"/>
              </a:ext>
            </a:extLst>
          </p:cNvPr>
          <p:cNvSpPr txBox="1"/>
          <p:nvPr/>
        </p:nvSpPr>
        <p:spPr>
          <a:xfrm rot="16200000">
            <a:off x="-134675" y="1288090"/>
            <a:ext cx="737702" cy="261610"/>
          </a:xfrm>
          <a:prstGeom prst="rect">
            <a:avLst/>
          </a:prstGeom>
          <a:solidFill>
            <a:schemeClr val="bg1"/>
          </a:solidFill>
        </p:spPr>
        <p:txBody>
          <a:bodyPr wrap="none" rtlCol="0">
            <a:spAutoFit/>
          </a:bodyPr>
          <a:lstStyle/>
          <a:p>
            <a:r>
              <a:rPr lang="en-US" sz="1100" dirty="0"/>
              <a:t>Proton #</a:t>
            </a:r>
          </a:p>
        </p:txBody>
      </p:sp>
    </p:spTree>
    <p:extLst>
      <p:ext uri="{BB962C8B-B14F-4D97-AF65-F5344CB8AC3E}">
        <p14:creationId xmlns:p14="http://schemas.microsoft.com/office/powerpoint/2010/main" val="1888267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FAC18-43E3-C3D4-48D8-74ACAEEE06F9}"/>
              </a:ext>
            </a:extLst>
          </p:cNvPr>
          <p:cNvPicPr>
            <a:picLocks noChangeAspect="1"/>
          </p:cNvPicPr>
          <p:nvPr/>
        </p:nvPicPr>
        <p:blipFill>
          <a:blip r:embed="rId2"/>
          <a:stretch>
            <a:fillRect/>
          </a:stretch>
        </p:blipFill>
        <p:spPr>
          <a:xfrm>
            <a:off x="307428" y="102416"/>
            <a:ext cx="5105400" cy="3348448"/>
          </a:xfrm>
          <a:prstGeom prst="rect">
            <a:avLst/>
          </a:prstGeom>
        </p:spPr>
      </p:pic>
      <p:pic>
        <p:nvPicPr>
          <p:cNvPr id="4" name="Picture 3">
            <a:extLst>
              <a:ext uri="{FF2B5EF4-FFF2-40B4-BE49-F238E27FC236}">
                <a16:creationId xmlns:a16="http://schemas.microsoft.com/office/drawing/2014/main" id="{3B98539B-F67F-8767-D6C4-081C8032C96D}"/>
              </a:ext>
            </a:extLst>
          </p:cNvPr>
          <p:cNvPicPr>
            <a:picLocks noChangeAspect="1"/>
          </p:cNvPicPr>
          <p:nvPr/>
        </p:nvPicPr>
        <p:blipFill>
          <a:blip r:embed="rId3"/>
          <a:stretch>
            <a:fillRect/>
          </a:stretch>
        </p:blipFill>
        <p:spPr>
          <a:xfrm>
            <a:off x="3662056" y="2534214"/>
            <a:ext cx="5481944" cy="4323786"/>
          </a:xfrm>
          <a:prstGeom prst="rect">
            <a:avLst/>
          </a:prstGeom>
        </p:spPr>
      </p:pic>
      <p:sp>
        <p:nvSpPr>
          <p:cNvPr id="2" name="Bent-Up Arrow 1">
            <a:extLst>
              <a:ext uri="{FF2B5EF4-FFF2-40B4-BE49-F238E27FC236}">
                <a16:creationId xmlns:a16="http://schemas.microsoft.com/office/drawing/2014/main" id="{46E8A7E9-D9E1-AC04-6D49-79A0E218BDC1}"/>
              </a:ext>
            </a:extLst>
          </p:cNvPr>
          <p:cNvSpPr/>
          <p:nvPr/>
        </p:nvSpPr>
        <p:spPr>
          <a:xfrm rot="5400000">
            <a:off x="1823899" y="4025462"/>
            <a:ext cx="1114096" cy="958362"/>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C6DEA8-07B7-27D0-4DFD-4393D3B62272}"/>
              </a:ext>
            </a:extLst>
          </p:cNvPr>
          <p:cNvPicPr>
            <a:picLocks noChangeAspect="1"/>
          </p:cNvPicPr>
          <p:nvPr/>
        </p:nvPicPr>
        <p:blipFill>
          <a:blip r:embed="rId4"/>
          <a:stretch>
            <a:fillRect/>
          </a:stretch>
        </p:blipFill>
        <p:spPr>
          <a:xfrm>
            <a:off x="432271" y="5061691"/>
            <a:ext cx="2137063" cy="1453202"/>
          </a:xfrm>
          <a:prstGeom prst="rect">
            <a:avLst/>
          </a:prstGeom>
        </p:spPr>
      </p:pic>
      <p:sp>
        <p:nvSpPr>
          <p:cNvPr id="6" name="TextBox 5">
            <a:extLst>
              <a:ext uri="{FF2B5EF4-FFF2-40B4-BE49-F238E27FC236}">
                <a16:creationId xmlns:a16="http://schemas.microsoft.com/office/drawing/2014/main" id="{DAB99F29-D008-D96B-AB38-0F1285ED4BCB}"/>
              </a:ext>
            </a:extLst>
          </p:cNvPr>
          <p:cNvSpPr txBox="1"/>
          <p:nvPr/>
        </p:nvSpPr>
        <p:spPr>
          <a:xfrm rot="5400000">
            <a:off x="1000730" y="4285026"/>
            <a:ext cx="1369477" cy="369332"/>
          </a:xfrm>
          <a:prstGeom prst="rect">
            <a:avLst/>
          </a:prstGeom>
          <a:noFill/>
        </p:spPr>
        <p:txBody>
          <a:bodyPr wrap="none" rtlCol="0">
            <a:spAutoFit/>
          </a:bodyPr>
          <a:lstStyle/>
          <a:p>
            <a:r>
              <a:rPr lang="en-US" dirty="0">
                <a:solidFill>
                  <a:schemeClr val="accent1">
                    <a:lumMod val="60000"/>
                    <a:lumOff val="40000"/>
                  </a:schemeClr>
                </a:solidFill>
              </a:rPr>
              <a:t>Beta Decay</a:t>
            </a:r>
          </a:p>
        </p:txBody>
      </p:sp>
      <p:sp>
        <p:nvSpPr>
          <p:cNvPr id="8" name="TextBox 7">
            <a:extLst>
              <a:ext uri="{FF2B5EF4-FFF2-40B4-BE49-F238E27FC236}">
                <a16:creationId xmlns:a16="http://schemas.microsoft.com/office/drawing/2014/main" id="{E0B9F7B9-F21B-B0D4-4CDD-691C39CA5F23}"/>
              </a:ext>
            </a:extLst>
          </p:cNvPr>
          <p:cNvSpPr txBox="1"/>
          <p:nvPr/>
        </p:nvSpPr>
        <p:spPr>
          <a:xfrm>
            <a:off x="5665076" y="1170441"/>
            <a:ext cx="3720662" cy="615553"/>
          </a:xfrm>
          <a:prstGeom prst="rect">
            <a:avLst/>
          </a:prstGeom>
          <a:noFill/>
        </p:spPr>
        <p:txBody>
          <a:bodyPr wrap="square" rtlCol="0">
            <a:spAutoFit/>
          </a:bodyPr>
          <a:lstStyle/>
          <a:p>
            <a:endParaRPr lang="en-US" sz="1600" dirty="0"/>
          </a:p>
          <a:p>
            <a:endParaRPr lang="en-US" dirty="0"/>
          </a:p>
        </p:txBody>
      </p:sp>
      <p:sp>
        <p:nvSpPr>
          <p:cNvPr id="7" name="Slide Number Placeholder 6">
            <a:extLst>
              <a:ext uri="{FF2B5EF4-FFF2-40B4-BE49-F238E27FC236}">
                <a16:creationId xmlns:a16="http://schemas.microsoft.com/office/drawing/2014/main" id="{7AC7B6C1-813B-6BCA-A074-3100E286B88B}"/>
              </a:ext>
            </a:extLst>
          </p:cNvPr>
          <p:cNvSpPr>
            <a:spLocks noGrp="1"/>
          </p:cNvSpPr>
          <p:nvPr>
            <p:ph type="sldNum" sz="quarter" idx="12"/>
          </p:nvPr>
        </p:nvSpPr>
        <p:spPr/>
        <p:txBody>
          <a:bodyPr/>
          <a:lstStyle/>
          <a:p>
            <a:fld id="{306A001B-3330-0649-BA62-464FB54B8A89}" type="slidenum">
              <a:rPr lang="en-US" smtClean="0"/>
              <a:t>22</a:t>
            </a:fld>
            <a:endParaRPr lang="en-US"/>
          </a:p>
        </p:txBody>
      </p:sp>
      <p:sp>
        <p:nvSpPr>
          <p:cNvPr id="9" name="TextBox 8">
            <a:extLst>
              <a:ext uri="{FF2B5EF4-FFF2-40B4-BE49-F238E27FC236}">
                <a16:creationId xmlns:a16="http://schemas.microsoft.com/office/drawing/2014/main" id="{D334F4DF-66B9-918D-9050-8E7296A22E1C}"/>
              </a:ext>
            </a:extLst>
          </p:cNvPr>
          <p:cNvSpPr txBox="1"/>
          <p:nvPr/>
        </p:nvSpPr>
        <p:spPr>
          <a:xfrm rot="16200000">
            <a:off x="-103145" y="1309110"/>
            <a:ext cx="737702" cy="261610"/>
          </a:xfrm>
          <a:prstGeom prst="rect">
            <a:avLst/>
          </a:prstGeom>
          <a:solidFill>
            <a:schemeClr val="bg1"/>
          </a:solidFill>
        </p:spPr>
        <p:txBody>
          <a:bodyPr wrap="none" rtlCol="0">
            <a:spAutoFit/>
          </a:bodyPr>
          <a:lstStyle/>
          <a:p>
            <a:r>
              <a:rPr lang="en-US" sz="1100" dirty="0"/>
              <a:t>Proton #</a:t>
            </a:r>
          </a:p>
        </p:txBody>
      </p:sp>
      <p:sp>
        <p:nvSpPr>
          <p:cNvPr id="10" name="TextBox 9">
            <a:extLst>
              <a:ext uri="{FF2B5EF4-FFF2-40B4-BE49-F238E27FC236}">
                <a16:creationId xmlns:a16="http://schemas.microsoft.com/office/drawing/2014/main" id="{5A7F898E-7828-E912-3B41-C1415373A32F}"/>
              </a:ext>
            </a:extLst>
          </p:cNvPr>
          <p:cNvSpPr txBox="1"/>
          <p:nvPr/>
        </p:nvSpPr>
        <p:spPr>
          <a:xfrm>
            <a:off x="5784815" y="334666"/>
            <a:ext cx="2698531" cy="1754326"/>
          </a:xfrm>
          <a:prstGeom prst="rect">
            <a:avLst/>
          </a:prstGeom>
          <a:noFill/>
        </p:spPr>
        <p:txBody>
          <a:bodyPr wrap="square" rtlCol="0">
            <a:spAutoFit/>
          </a:bodyPr>
          <a:lstStyle/>
          <a:p>
            <a:r>
              <a:rPr lang="en-US" dirty="0"/>
              <a:t>Those products then need to β- decay to get back to stability.</a:t>
            </a:r>
          </a:p>
          <a:p>
            <a:br>
              <a:rPr lang="en-US" dirty="0"/>
            </a:br>
            <a:r>
              <a:rPr lang="en-US" dirty="0"/>
              <a:t>And that makes </a:t>
            </a:r>
            <a:r>
              <a:rPr lang="en-US" b="1" dirty="0"/>
              <a:t>antineutrinos</a:t>
            </a:r>
            <a:r>
              <a:rPr lang="en-US" dirty="0"/>
              <a:t>.</a:t>
            </a:r>
          </a:p>
        </p:txBody>
      </p:sp>
    </p:spTree>
    <p:extLst>
      <p:ext uri="{BB962C8B-B14F-4D97-AF65-F5344CB8AC3E}">
        <p14:creationId xmlns:p14="http://schemas.microsoft.com/office/powerpoint/2010/main" val="3270380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A6DD-C756-0499-D6D8-9D46E1948F26}"/>
              </a:ext>
            </a:extLst>
          </p:cNvPr>
          <p:cNvSpPr>
            <a:spLocks noGrp="1"/>
          </p:cNvSpPr>
          <p:nvPr>
            <p:ph type="title"/>
          </p:nvPr>
        </p:nvSpPr>
        <p:spPr>
          <a:xfrm>
            <a:off x="563137" y="2200541"/>
            <a:ext cx="7772400" cy="1609344"/>
          </a:xfrm>
        </p:spPr>
        <p:txBody>
          <a:bodyPr/>
          <a:lstStyle/>
          <a:p>
            <a:r>
              <a:rPr lang="en-US" dirty="0"/>
              <a:t>He’ll be back soon </a:t>
            </a:r>
            <a:r>
              <a:rPr lang="en-US" dirty="0">
                <a:sym typeface="Wingdings" pitchFamily="2" charset="2"/>
              </a:rPr>
              <a:t></a:t>
            </a:r>
            <a:endParaRPr lang="en-US" dirty="0"/>
          </a:p>
        </p:txBody>
      </p:sp>
      <p:pic>
        <p:nvPicPr>
          <p:cNvPr id="4" name="Picture 4" descr="BNL | 2002 Nobel Prize">
            <a:extLst>
              <a:ext uri="{FF2B5EF4-FFF2-40B4-BE49-F238E27FC236}">
                <a16:creationId xmlns:a16="http://schemas.microsoft.com/office/drawing/2014/main" id="{BB0F3698-E5F1-280D-E221-09E5FEEE0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04" y="2093976"/>
            <a:ext cx="1868745" cy="1762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E27EA6-79C7-80F7-7624-B633B0A76FB7}"/>
              </a:ext>
            </a:extLst>
          </p:cNvPr>
          <p:cNvSpPr txBox="1"/>
          <p:nvPr/>
        </p:nvSpPr>
        <p:spPr>
          <a:xfrm>
            <a:off x="5403918" y="3617592"/>
            <a:ext cx="1320170" cy="369332"/>
          </a:xfrm>
          <a:prstGeom prst="rect">
            <a:avLst/>
          </a:prstGeom>
          <a:noFill/>
        </p:spPr>
        <p:txBody>
          <a:bodyPr wrap="none" rtlCol="0">
            <a:spAutoFit/>
          </a:bodyPr>
          <a:lstStyle/>
          <a:p>
            <a:r>
              <a:rPr lang="en-US" b="1" dirty="0"/>
              <a:t>Ray Davis</a:t>
            </a:r>
          </a:p>
        </p:txBody>
      </p:sp>
      <p:sp>
        <p:nvSpPr>
          <p:cNvPr id="3" name="Slide Number Placeholder 2">
            <a:extLst>
              <a:ext uri="{FF2B5EF4-FFF2-40B4-BE49-F238E27FC236}">
                <a16:creationId xmlns:a16="http://schemas.microsoft.com/office/drawing/2014/main" id="{C05CF5FF-B639-84AF-AE37-AE099EA7C8E8}"/>
              </a:ext>
            </a:extLst>
          </p:cNvPr>
          <p:cNvSpPr>
            <a:spLocks noGrp="1"/>
          </p:cNvSpPr>
          <p:nvPr>
            <p:ph type="sldNum" sz="quarter" idx="12"/>
          </p:nvPr>
        </p:nvSpPr>
        <p:spPr/>
        <p:txBody>
          <a:bodyPr/>
          <a:lstStyle/>
          <a:p>
            <a:fld id="{306A001B-3330-0649-BA62-464FB54B8A89}" type="slidenum">
              <a:rPr lang="en-US" smtClean="0"/>
              <a:t>23</a:t>
            </a:fld>
            <a:endParaRPr lang="en-US"/>
          </a:p>
        </p:txBody>
      </p:sp>
    </p:spTree>
    <p:extLst>
      <p:ext uri="{BB962C8B-B14F-4D97-AF65-F5344CB8AC3E}">
        <p14:creationId xmlns:p14="http://schemas.microsoft.com/office/powerpoint/2010/main" val="245968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3" y="296325"/>
            <a:ext cx="9057290" cy="556022"/>
          </a:xfrm>
        </p:spPr>
        <p:txBody>
          <a:bodyPr>
            <a:noAutofit/>
          </a:bodyPr>
          <a:lstStyle/>
          <a:p>
            <a:r>
              <a:rPr lang="en-US" sz="2700" dirty="0"/>
              <a:t>In the mean time…</a:t>
            </a:r>
            <a:br>
              <a:rPr lang="en-US" sz="2700" dirty="0"/>
            </a:br>
            <a:r>
              <a:rPr lang="en-US" sz="2700" dirty="0"/>
              <a:t>How about we use a detector that can see </a:t>
            </a:r>
            <a:r>
              <a:rPr lang="en-US" sz="2700" b="1" dirty="0">
                <a:solidFill>
                  <a:srgbClr val="C00000"/>
                </a:solidFill>
              </a:rPr>
              <a:t>antineutrinos</a:t>
            </a:r>
            <a:r>
              <a:rPr lang="en-US" sz="2700" b="1" dirty="0"/>
              <a:t>?</a:t>
            </a:r>
          </a:p>
        </p:txBody>
      </p:sp>
      <p:sp>
        <p:nvSpPr>
          <p:cNvPr id="3" name="TextBox 2">
            <a:extLst>
              <a:ext uri="{FF2B5EF4-FFF2-40B4-BE49-F238E27FC236}">
                <a16:creationId xmlns:a16="http://schemas.microsoft.com/office/drawing/2014/main" id="{86D01C2E-7DEB-0033-A3B3-D44A25355C29}"/>
              </a:ext>
            </a:extLst>
          </p:cNvPr>
          <p:cNvSpPr txBox="1"/>
          <p:nvPr/>
        </p:nvSpPr>
        <p:spPr>
          <a:xfrm>
            <a:off x="722631" y="1333492"/>
            <a:ext cx="3688811" cy="923330"/>
          </a:xfrm>
          <a:prstGeom prst="rect">
            <a:avLst/>
          </a:prstGeom>
          <a:noFill/>
        </p:spPr>
        <p:txBody>
          <a:bodyPr wrap="square" rtlCol="0">
            <a:spAutoFit/>
          </a:bodyPr>
          <a:lstStyle/>
          <a:p>
            <a:r>
              <a:rPr lang="en-US" i="1" dirty="0">
                <a:solidFill>
                  <a:schemeClr val="accent1">
                    <a:lumMod val="75000"/>
                  </a:schemeClr>
                </a:solidFill>
              </a:rPr>
              <a:t>Neutrinos can be detected via </a:t>
            </a:r>
          </a:p>
          <a:p>
            <a:r>
              <a:rPr lang="en-US" b="1" i="1" dirty="0">
                <a:solidFill>
                  <a:schemeClr val="accent1">
                    <a:lumMod val="75000"/>
                  </a:schemeClr>
                </a:solidFill>
              </a:rPr>
              <a:t>Inverse beta decay</a:t>
            </a:r>
            <a:r>
              <a:rPr lang="en-US" i="1" dirty="0">
                <a:solidFill>
                  <a:schemeClr val="accent1">
                    <a:lumMod val="75000"/>
                  </a:schemeClr>
                </a:solidFill>
              </a:rPr>
              <a:t> in liquid scintillator</a:t>
            </a:r>
          </a:p>
        </p:txBody>
      </p:sp>
      <p:sp>
        <p:nvSpPr>
          <p:cNvPr id="4" name="Slide Number Placeholder 3">
            <a:extLst>
              <a:ext uri="{FF2B5EF4-FFF2-40B4-BE49-F238E27FC236}">
                <a16:creationId xmlns:a16="http://schemas.microsoft.com/office/drawing/2014/main" id="{82712A6D-8B6E-5CFD-CA00-21A3018B29B6}"/>
              </a:ext>
            </a:extLst>
          </p:cNvPr>
          <p:cNvSpPr>
            <a:spLocks noGrp="1"/>
          </p:cNvSpPr>
          <p:nvPr>
            <p:ph type="sldNum" sz="quarter" idx="12"/>
          </p:nvPr>
        </p:nvSpPr>
        <p:spPr/>
        <p:txBody>
          <a:bodyPr/>
          <a:lstStyle/>
          <a:p>
            <a:fld id="{306A001B-3330-0649-BA62-464FB54B8A89}" type="slidenum">
              <a:rPr lang="en-US" smtClean="0"/>
              <a:t>24</a:t>
            </a:fld>
            <a:endParaRPr lang="en-US"/>
          </a:p>
        </p:txBody>
      </p:sp>
      <p:cxnSp>
        <p:nvCxnSpPr>
          <p:cNvPr id="5" name="Straight Connector 4">
            <a:extLst>
              <a:ext uri="{FF2B5EF4-FFF2-40B4-BE49-F238E27FC236}">
                <a16:creationId xmlns:a16="http://schemas.microsoft.com/office/drawing/2014/main" id="{034E9F4C-A645-F4A6-273C-BD23A3FDF175}"/>
              </a:ext>
            </a:extLst>
          </p:cNvPr>
          <p:cNvCxnSpPr/>
          <p:nvPr/>
        </p:nvCxnSpPr>
        <p:spPr>
          <a:xfrm>
            <a:off x="5008054" y="2284413"/>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DE42932-445A-F5EC-42EE-E442BEC1A1CC}"/>
              </a:ext>
            </a:extLst>
          </p:cNvPr>
          <p:cNvCxnSpPr>
            <a:cxnSpLocks/>
          </p:cNvCxnSpPr>
          <p:nvPr/>
        </p:nvCxnSpPr>
        <p:spPr>
          <a:xfrm flipV="1">
            <a:off x="6132661" y="1601241"/>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EE6F9B4-BA6B-611E-9DD1-CC855D91F024}"/>
              </a:ext>
            </a:extLst>
          </p:cNvPr>
          <p:cNvCxnSpPr/>
          <p:nvPr/>
        </p:nvCxnSpPr>
        <p:spPr>
          <a:xfrm>
            <a:off x="4971268" y="2153035"/>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34C2D8-B264-AC97-6810-70B15F6617CC}"/>
              </a:ext>
            </a:extLst>
          </p:cNvPr>
          <p:cNvCxnSpPr>
            <a:cxnSpLocks/>
          </p:cNvCxnSpPr>
          <p:nvPr/>
        </p:nvCxnSpPr>
        <p:spPr>
          <a:xfrm flipV="1">
            <a:off x="6095875" y="1469863"/>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06336A-69DD-1572-DD3B-3F7110B712EF}"/>
              </a:ext>
            </a:extLst>
          </p:cNvPr>
          <p:cNvCxnSpPr/>
          <p:nvPr/>
        </p:nvCxnSpPr>
        <p:spPr>
          <a:xfrm>
            <a:off x="5055350" y="2405281"/>
            <a:ext cx="112460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C9F62D-A458-FE7F-6F14-DB88380487F4}"/>
              </a:ext>
            </a:extLst>
          </p:cNvPr>
          <p:cNvCxnSpPr>
            <a:cxnSpLocks/>
          </p:cNvCxnSpPr>
          <p:nvPr/>
        </p:nvCxnSpPr>
        <p:spPr>
          <a:xfrm flipV="1">
            <a:off x="6179957" y="1722109"/>
            <a:ext cx="603427" cy="68317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251193-3BA7-0353-D68A-460C9F07D71F}"/>
              </a:ext>
            </a:extLst>
          </p:cNvPr>
          <p:cNvCxnSpPr>
            <a:cxnSpLocks/>
          </p:cNvCxnSpPr>
          <p:nvPr/>
        </p:nvCxnSpPr>
        <p:spPr>
          <a:xfrm flipV="1">
            <a:off x="5573980" y="2631254"/>
            <a:ext cx="706619" cy="6009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F75A65-6E90-90E2-D378-B3481471AC23}"/>
              </a:ext>
            </a:extLst>
          </p:cNvPr>
          <p:cNvCxnSpPr>
            <a:cxnSpLocks/>
          </p:cNvCxnSpPr>
          <p:nvPr/>
        </p:nvCxnSpPr>
        <p:spPr>
          <a:xfrm>
            <a:off x="6280599" y="2631254"/>
            <a:ext cx="101529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585F526-E45E-22AB-04D7-CDBCFB04586A}"/>
              </a:ext>
            </a:extLst>
          </p:cNvPr>
          <p:cNvSpPr txBox="1"/>
          <p:nvPr/>
        </p:nvSpPr>
        <p:spPr>
          <a:xfrm>
            <a:off x="4572000" y="1411334"/>
            <a:ext cx="1854867" cy="369332"/>
          </a:xfrm>
          <a:prstGeom prst="rect">
            <a:avLst/>
          </a:prstGeom>
          <a:noFill/>
        </p:spPr>
        <p:txBody>
          <a:bodyPr wrap="none" rtlCol="0">
            <a:spAutoFit/>
          </a:bodyPr>
          <a:lstStyle/>
          <a:p>
            <a:r>
              <a:rPr lang="en-US" dirty="0"/>
              <a:t>Inverse </a:t>
            </a:r>
            <a:r>
              <a:rPr lang="el-GR" dirty="0"/>
              <a:t>β</a:t>
            </a:r>
            <a:r>
              <a:rPr lang="en-US" dirty="0"/>
              <a:t> decay</a:t>
            </a:r>
          </a:p>
        </p:txBody>
      </p:sp>
      <p:sp>
        <p:nvSpPr>
          <p:cNvPr id="14" name="Bent Arrow 13">
            <a:extLst>
              <a:ext uri="{FF2B5EF4-FFF2-40B4-BE49-F238E27FC236}">
                <a16:creationId xmlns:a16="http://schemas.microsoft.com/office/drawing/2014/main" id="{C24C51E4-62B5-25B9-C142-764FDC509258}"/>
              </a:ext>
            </a:extLst>
          </p:cNvPr>
          <p:cNvSpPr/>
          <p:nvPr/>
        </p:nvSpPr>
        <p:spPr>
          <a:xfrm rot="1770905">
            <a:off x="6277960" y="2688439"/>
            <a:ext cx="373197" cy="318539"/>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ent Arrow 14">
            <a:extLst>
              <a:ext uri="{FF2B5EF4-FFF2-40B4-BE49-F238E27FC236}">
                <a16:creationId xmlns:a16="http://schemas.microsoft.com/office/drawing/2014/main" id="{BAE6E827-95B9-BD5E-3F1C-05E805244E76}"/>
              </a:ext>
            </a:extLst>
          </p:cNvPr>
          <p:cNvSpPr/>
          <p:nvPr/>
        </p:nvSpPr>
        <p:spPr>
          <a:xfrm rot="17230600" flipV="1">
            <a:off x="5946005" y="2000168"/>
            <a:ext cx="333760" cy="338763"/>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Lightning Bolt 15">
            <a:extLst>
              <a:ext uri="{FF2B5EF4-FFF2-40B4-BE49-F238E27FC236}">
                <a16:creationId xmlns:a16="http://schemas.microsoft.com/office/drawing/2014/main" id="{17B6FB94-F46F-22C9-2910-A710BD1BCE0F}"/>
              </a:ext>
            </a:extLst>
          </p:cNvPr>
          <p:cNvSpPr/>
          <p:nvPr/>
        </p:nvSpPr>
        <p:spPr>
          <a:xfrm>
            <a:off x="6160482" y="2409609"/>
            <a:ext cx="191021" cy="189010"/>
          </a:xfrm>
          <a:prstGeom prst="lightningBol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8B12995-EBD3-BB91-ED79-A5F268CEA45F}"/>
              </a:ext>
            </a:extLst>
          </p:cNvPr>
          <p:cNvSpPr txBox="1"/>
          <p:nvPr/>
        </p:nvSpPr>
        <p:spPr>
          <a:xfrm>
            <a:off x="7049356" y="2254050"/>
            <a:ext cx="420308" cy="369332"/>
          </a:xfrm>
          <a:prstGeom prst="rect">
            <a:avLst/>
          </a:prstGeom>
          <a:noFill/>
        </p:spPr>
        <p:txBody>
          <a:bodyPr wrap="none" rtlCol="0">
            <a:spAutoFit/>
          </a:bodyPr>
          <a:lstStyle/>
          <a:p>
            <a:r>
              <a:rPr lang="en-US" dirty="0"/>
              <a:t>e</a:t>
            </a:r>
            <a:r>
              <a:rPr lang="en-US" baseline="30000" dirty="0"/>
              <a:t>+</a:t>
            </a:r>
            <a:endParaRPr lang="en-US" dirty="0"/>
          </a:p>
        </p:txBody>
      </p:sp>
      <p:sp>
        <p:nvSpPr>
          <p:cNvPr id="18" name="TextBox 17">
            <a:extLst>
              <a:ext uri="{FF2B5EF4-FFF2-40B4-BE49-F238E27FC236}">
                <a16:creationId xmlns:a16="http://schemas.microsoft.com/office/drawing/2014/main" id="{56A17A04-CD0C-62FF-5B8A-4C0FBE27F96D}"/>
              </a:ext>
            </a:extLst>
          </p:cNvPr>
          <p:cNvSpPr txBox="1"/>
          <p:nvPr/>
        </p:nvSpPr>
        <p:spPr>
          <a:xfrm>
            <a:off x="5712744" y="3059668"/>
            <a:ext cx="383438" cy="369332"/>
          </a:xfrm>
          <a:prstGeom prst="rect">
            <a:avLst/>
          </a:prstGeom>
          <a:noFill/>
        </p:spPr>
        <p:txBody>
          <a:bodyPr wrap="none" rtlCol="0">
            <a:spAutoFit/>
          </a:bodyPr>
          <a:lstStyle/>
          <a:p>
            <a:r>
              <a:rPr lang="en-US" dirty="0" err="1"/>
              <a:t>ν</a:t>
            </a:r>
            <a:r>
              <a:rPr lang="en-US" baseline="-25000" dirty="0" err="1"/>
              <a:t>e</a:t>
            </a:r>
            <a:endParaRPr lang="en-US" baseline="-25000" dirty="0"/>
          </a:p>
        </p:txBody>
      </p:sp>
      <p:sp>
        <p:nvSpPr>
          <p:cNvPr id="19" name="TextBox 18">
            <a:extLst>
              <a:ext uri="{FF2B5EF4-FFF2-40B4-BE49-F238E27FC236}">
                <a16:creationId xmlns:a16="http://schemas.microsoft.com/office/drawing/2014/main" id="{6DB0FB33-F87E-546F-10EF-7B6A481ED281}"/>
              </a:ext>
            </a:extLst>
          </p:cNvPr>
          <p:cNvSpPr txBox="1"/>
          <p:nvPr/>
        </p:nvSpPr>
        <p:spPr>
          <a:xfrm>
            <a:off x="5072303" y="2319448"/>
            <a:ext cx="328936" cy="369332"/>
          </a:xfrm>
          <a:prstGeom prst="rect">
            <a:avLst/>
          </a:prstGeom>
          <a:noFill/>
        </p:spPr>
        <p:txBody>
          <a:bodyPr wrap="none" rtlCol="0">
            <a:spAutoFit/>
          </a:bodyPr>
          <a:lstStyle/>
          <a:p>
            <a:r>
              <a:rPr lang="en-US" dirty="0"/>
              <a:t>p</a:t>
            </a:r>
          </a:p>
        </p:txBody>
      </p:sp>
      <p:sp>
        <p:nvSpPr>
          <p:cNvPr id="20" name="TextBox 19">
            <a:extLst>
              <a:ext uri="{FF2B5EF4-FFF2-40B4-BE49-F238E27FC236}">
                <a16:creationId xmlns:a16="http://schemas.microsoft.com/office/drawing/2014/main" id="{A890C733-6C62-BDD1-865A-F6528918561E}"/>
              </a:ext>
            </a:extLst>
          </p:cNvPr>
          <p:cNvSpPr txBox="1"/>
          <p:nvPr/>
        </p:nvSpPr>
        <p:spPr>
          <a:xfrm>
            <a:off x="6623776" y="1779405"/>
            <a:ext cx="317716" cy="369332"/>
          </a:xfrm>
          <a:prstGeom prst="rect">
            <a:avLst/>
          </a:prstGeom>
          <a:noFill/>
        </p:spPr>
        <p:txBody>
          <a:bodyPr wrap="none" rtlCol="0">
            <a:spAutoFit/>
          </a:bodyPr>
          <a:lstStyle/>
          <a:p>
            <a:r>
              <a:rPr lang="en-US" dirty="0"/>
              <a:t>n</a:t>
            </a:r>
          </a:p>
        </p:txBody>
      </p:sp>
      <p:sp>
        <p:nvSpPr>
          <p:cNvPr id="21" name="TextBox 20">
            <a:extLst>
              <a:ext uri="{FF2B5EF4-FFF2-40B4-BE49-F238E27FC236}">
                <a16:creationId xmlns:a16="http://schemas.microsoft.com/office/drawing/2014/main" id="{932E8AC0-569F-4E54-6819-510EBFD71B5B}"/>
              </a:ext>
            </a:extLst>
          </p:cNvPr>
          <p:cNvSpPr txBox="1"/>
          <p:nvPr/>
        </p:nvSpPr>
        <p:spPr>
          <a:xfrm>
            <a:off x="6356082" y="2896976"/>
            <a:ext cx="1308566" cy="430887"/>
          </a:xfrm>
          <a:prstGeom prst="rect">
            <a:avLst/>
          </a:prstGeom>
          <a:noFill/>
        </p:spPr>
        <p:txBody>
          <a:bodyPr wrap="square" rtlCol="0">
            <a:spAutoFit/>
          </a:bodyPr>
          <a:lstStyle/>
          <a:p>
            <a:r>
              <a:rPr lang="en-US" sz="1100" dirty="0">
                <a:solidFill>
                  <a:srgbClr val="002060"/>
                </a:solidFill>
              </a:rPr>
              <a:t>Weak charged currents</a:t>
            </a:r>
          </a:p>
        </p:txBody>
      </p:sp>
      <p:cxnSp>
        <p:nvCxnSpPr>
          <p:cNvPr id="22" name="Straight Connector 21">
            <a:extLst>
              <a:ext uri="{FF2B5EF4-FFF2-40B4-BE49-F238E27FC236}">
                <a16:creationId xmlns:a16="http://schemas.microsoft.com/office/drawing/2014/main" id="{163DF872-090D-88F8-2EB2-AF3367B5A336}"/>
              </a:ext>
            </a:extLst>
          </p:cNvPr>
          <p:cNvCxnSpPr>
            <a:cxnSpLocks/>
          </p:cNvCxnSpPr>
          <p:nvPr/>
        </p:nvCxnSpPr>
        <p:spPr>
          <a:xfrm flipH="1">
            <a:off x="5764798" y="3149744"/>
            <a:ext cx="210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A4BCDE2-D9A3-9775-5475-AB5A787BF759}"/>
              </a:ext>
            </a:extLst>
          </p:cNvPr>
          <p:cNvSpPr txBox="1"/>
          <p:nvPr/>
        </p:nvSpPr>
        <p:spPr>
          <a:xfrm>
            <a:off x="7779390" y="1469863"/>
            <a:ext cx="1208690" cy="923330"/>
          </a:xfrm>
          <a:prstGeom prst="rect">
            <a:avLst/>
          </a:prstGeom>
          <a:noFill/>
        </p:spPr>
        <p:txBody>
          <a:bodyPr wrap="square" rtlCol="0">
            <a:spAutoFit/>
          </a:bodyPr>
          <a:lstStyle/>
          <a:p>
            <a:r>
              <a:rPr lang="en-US" b="1" dirty="0">
                <a:solidFill>
                  <a:srgbClr val="7030A0"/>
                </a:solidFill>
              </a:rPr>
              <a:t>Try to see these</a:t>
            </a:r>
          </a:p>
        </p:txBody>
      </p:sp>
      <p:cxnSp>
        <p:nvCxnSpPr>
          <p:cNvPr id="25" name="Straight Arrow Connector 24">
            <a:extLst>
              <a:ext uri="{FF2B5EF4-FFF2-40B4-BE49-F238E27FC236}">
                <a16:creationId xmlns:a16="http://schemas.microsoft.com/office/drawing/2014/main" id="{88DCA6E1-6B22-4378-4FB2-5CA14434EC0E}"/>
              </a:ext>
            </a:extLst>
          </p:cNvPr>
          <p:cNvCxnSpPr/>
          <p:nvPr/>
        </p:nvCxnSpPr>
        <p:spPr>
          <a:xfrm flipH="1">
            <a:off x="7049356" y="1811449"/>
            <a:ext cx="730034" cy="1200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763C43E-6A0C-EB96-F738-A8D7474C1DE5}"/>
              </a:ext>
            </a:extLst>
          </p:cNvPr>
          <p:cNvCxnSpPr>
            <a:cxnSpLocks/>
          </p:cNvCxnSpPr>
          <p:nvPr/>
        </p:nvCxnSpPr>
        <p:spPr>
          <a:xfrm flipH="1">
            <a:off x="7414373" y="2028451"/>
            <a:ext cx="335955" cy="2177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97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3" y="296325"/>
            <a:ext cx="9057290" cy="556022"/>
          </a:xfrm>
        </p:spPr>
        <p:txBody>
          <a:bodyPr>
            <a:noAutofit/>
          </a:bodyPr>
          <a:lstStyle/>
          <a:p>
            <a:r>
              <a:rPr lang="en-US" sz="2700" dirty="0"/>
              <a:t>In the mean time…</a:t>
            </a:r>
            <a:br>
              <a:rPr lang="en-US" sz="2700" dirty="0"/>
            </a:br>
            <a:r>
              <a:rPr lang="en-US" sz="2700" dirty="0"/>
              <a:t>How about we use a detector that can see </a:t>
            </a:r>
            <a:r>
              <a:rPr lang="en-US" sz="2700" b="1" dirty="0">
                <a:solidFill>
                  <a:srgbClr val="C00000"/>
                </a:solidFill>
              </a:rPr>
              <a:t>antineutrinos</a:t>
            </a:r>
            <a:r>
              <a:rPr lang="en-US" sz="2700" b="1" dirty="0"/>
              <a:t>?</a:t>
            </a:r>
          </a:p>
        </p:txBody>
      </p:sp>
      <p:sp>
        <p:nvSpPr>
          <p:cNvPr id="3" name="TextBox 2">
            <a:extLst>
              <a:ext uri="{FF2B5EF4-FFF2-40B4-BE49-F238E27FC236}">
                <a16:creationId xmlns:a16="http://schemas.microsoft.com/office/drawing/2014/main" id="{86D01C2E-7DEB-0033-A3B3-D44A25355C29}"/>
              </a:ext>
            </a:extLst>
          </p:cNvPr>
          <p:cNvSpPr txBox="1"/>
          <p:nvPr/>
        </p:nvSpPr>
        <p:spPr>
          <a:xfrm>
            <a:off x="722631" y="1333492"/>
            <a:ext cx="3688811" cy="923330"/>
          </a:xfrm>
          <a:prstGeom prst="rect">
            <a:avLst/>
          </a:prstGeom>
          <a:noFill/>
        </p:spPr>
        <p:txBody>
          <a:bodyPr wrap="square" rtlCol="0">
            <a:spAutoFit/>
          </a:bodyPr>
          <a:lstStyle/>
          <a:p>
            <a:r>
              <a:rPr lang="en-US" i="1" dirty="0">
                <a:solidFill>
                  <a:schemeClr val="accent1">
                    <a:lumMod val="75000"/>
                  </a:schemeClr>
                </a:solidFill>
              </a:rPr>
              <a:t>Neutrinos can be detected via </a:t>
            </a:r>
          </a:p>
          <a:p>
            <a:r>
              <a:rPr lang="en-US" b="1" i="1" dirty="0">
                <a:solidFill>
                  <a:schemeClr val="accent1">
                    <a:lumMod val="75000"/>
                  </a:schemeClr>
                </a:solidFill>
              </a:rPr>
              <a:t>Inverse beta decay</a:t>
            </a:r>
            <a:r>
              <a:rPr lang="en-US" i="1" dirty="0">
                <a:solidFill>
                  <a:schemeClr val="accent1">
                    <a:lumMod val="75000"/>
                  </a:schemeClr>
                </a:solidFill>
              </a:rPr>
              <a:t> in liquid scintillator</a:t>
            </a:r>
          </a:p>
        </p:txBody>
      </p:sp>
      <p:pic>
        <p:nvPicPr>
          <p:cNvPr id="20484" name="Picture 4" descr="Schematic of examples of known organic scintillators (left column) and... |  Download Scientific Diagram">
            <a:extLst>
              <a:ext uri="{FF2B5EF4-FFF2-40B4-BE49-F238E27FC236}">
                <a16:creationId xmlns:a16="http://schemas.microsoft.com/office/drawing/2014/main" id="{E3C68BD3-AC72-0DB3-10A8-20FAAB67E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560" y="1395440"/>
            <a:ext cx="3997736" cy="47615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C56DF3-1E70-76C2-963F-F7AC31E52703}"/>
              </a:ext>
            </a:extLst>
          </p:cNvPr>
          <p:cNvSpPr txBox="1"/>
          <p:nvPr/>
        </p:nvSpPr>
        <p:spPr>
          <a:xfrm>
            <a:off x="722631" y="3176060"/>
            <a:ext cx="3824868" cy="1200329"/>
          </a:xfrm>
          <a:prstGeom prst="rect">
            <a:avLst/>
          </a:prstGeom>
          <a:noFill/>
        </p:spPr>
        <p:txBody>
          <a:bodyPr wrap="square" rtlCol="0">
            <a:spAutoFit/>
          </a:bodyPr>
          <a:lstStyle/>
          <a:p>
            <a:r>
              <a:rPr lang="en-US" b="1" dirty="0"/>
              <a:t>Liquid scintillator is a bunch of this kind of crap that emits light when charged particles go through it </a:t>
            </a:r>
            <a:r>
              <a:rPr lang="en-US" b="1" dirty="0">
                <a:sym typeface="Wingdings" pitchFamily="2" charset="2"/>
              </a:rPr>
              <a:t> </a:t>
            </a:r>
            <a:endParaRPr lang="en-US" b="1" dirty="0"/>
          </a:p>
        </p:txBody>
      </p:sp>
      <p:sp>
        <p:nvSpPr>
          <p:cNvPr id="4" name="Slide Number Placeholder 3">
            <a:extLst>
              <a:ext uri="{FF2B5EF4-FFF2-40B4-BE49-F238E27FC236}">
                <a16:creationId xmlns:a16="http://schemas.microsoft.com/office/drawing/2014/main" id="{4611C8EE-79F7-D34A-97E7-C441050DC9A5}"/>
              </a:ext>
            </a:extLst>
          </p:cNvPr>
          <p:cNvSpPr>
            <a:spLocks noGrp="1"/>
          </p:cNvSpPr>
          <p:nvPr>
            <p:ph type="sldNum" sz="quarter" idx="12"/>
          </p:nvPr>
        </p:nvSpPr>
        <p:spPr/>
        <p:txBody>
          <a:bodyPr/>
          <a:lstStyle/>
          <a:p>
            <a:fld id="{306A001B-3330-0649-BA62-464FB54B8A89}" type="slidenum">
              <a:rPr lang="en-US" smtClean="0"/>
              <a:t>25</a:t>
            </a:fld>
            <a:endParaRPr lang="en-US"/>
          </a:p>
        </p:txBody>
      </p:sp>
    </p:spTree>
    <p:extLst>
      <p:ext uri="{BB962C8B-B14F-4D97-AF65-F5344CB8AC3E}">
        <p14:creationId xmlns:p14="http://schemas.microsoft.com/office/powerpoint/2010/main" val="588078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3" y="296325"/>
            <a:ext cx="9057290" cy="556022"/>
          </a:xfrm>
        </p:spPr>
        <p:txBody>
          <a:bodyPr>
            <a:noAutofit/>
          </a:bodyPr>
          <a:lstStyle/>
          <a:p>
            <a:r>
              <a:rPr lang="en-US" sz="2700" dirty="0"/>
              <a:t>In the mean time…</a:t>
            </a:r>
            <a:br>
              <a:rPr lang="en-US" sz="2700" dirty="0"/>
            </a:br>
            <a:r>
              <a:rPr lang="en-US" sz="2700" dirty="0"/>
              <a:t>How about we use a detector that can see </a:t>
            </a:r>
            <a:r>
              <a:rPr lang="en-US" sz="2700" b="1" dirty="0">
                <a:solidFill>
                  <a:srgbClr val="C00000"/>
                </a:solidFill>
              </a:rPr>
              <a:t>antineutrinos</a:t>
            </a:r>
            <a:r>
              <a:rPr lang="en-US" sz="2700" b="1" dirty="0"/>
              <a:t>?</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2881863" y="852347"/>
            <a:ext cx="5840589" cy="5880730"/>
          </a:xfrm>
          <a:prstGeom prst="rect">
            <a:avLst/>
          </a:prstGeom>
        </p:spPr>
      </p:pic>
      <p:sp>
        <p:nvSpPr>
          <p:cNvPr id="3" name="TextBox 2">
            <a:extLst>
              <a:ext uri="{FF2B5EF4-FFF2-40B4-BE49-F238E27FC236}">
                <a16:creationId xmlns:a16="http://schemas.microsoft.com/office/drawing/2014/main" id="{86D01C2E-7DEB-0033-A3B3-D44A25355C29}"/>
              </a:ext>
            </a:extLst>
          </p:cNvPr>
          <p:cNvSpPr txBox="1"/>
          <p:nvPr/>
        </p:nvSpPr>
        <p:spPr>
          <a:xfrm>
            <a:off x="722631" y="1333492"/>
            <a:ext cx="3688811" cy="923330"/>
          </a:xfrm>
          <a:prstGeom prst="rect">
            <a:avLst/>
          </a:prstGeom>
          <a:noFill/>
        </p:spPr>
        <p:txBody>
          <a:bodyPr wrap="square" rtlCol="0">
            <a:spAutoFit/>
          </a:bodyPr>
          <a:lstStyle/>
          <a:p>
            <a:r>
              <a:rPr lang="en-US" i="1" dirty="0">
                <a:solidFill>
                  <a:schemeClr val="accent1">
                    <a:lumMod val="75000"/>
                  </a:schemeClr>
                </a:solidFill>
              </a:rPr>
              <a:t>Neutrinos can be detected via </a:t>
            </a:r>
          </a:p>
          <a:p>
            <a:r>
              <a:rPr lang="en-US" b="1" i="1" dirty="0">
                <a:solidFill>
                  <a:schemeClr val="accent1">
                    <a:lumMod val="75000"/>
                  </a:schemeClr>
                </a:solidFill>
              </a:rPr>
              <a:t>Inverse beta decay</a:t>
            </a:r>
            <a:r>
              <a:rPr lang="en-US" i="1" dirty="0">
                <a:solidFill>
                  <a:schemeClr val="accent1">
                    <a:lumMod val="75000"/>
                  </a:schemeClr>
                </a:solidFill>
              </a:rPr>
              <a:t> in liquid scintillator</a:t>
            </a:r>
          </a:p>
        </p:txBody>
      </p:sp>
      <p:sp>
        <p:nvSpPr>
          <p:cNvPr id="7" name="TextBox 6">
            <a:extLst>
              <a:ext uri="{FF2B5EF4-FFF2-40B4-BE49-F238E27FC236}">
                <a16:creationId xmlns:a16="http://schemas.microsoft.com/office/drawing/2014/main" id="{3CEAAF0B-C5E2-9F51-26F9-1B25EC436E17}"/>
              </a:ext>
            </a:extLst>
          </p:cNvPr>
          <p:cNvSpPr txBox="1"/>
          <p:nvPr/>
        </p:nvSpPr>
        <p:spPr>
          <a:xfrm>
            <a:off x="421548" y="4917990"/>
            <a:ext cx="4607652" cy="1569660"/>
          </a:xfrm>
          <a:prstGeom prst="rect">
            <a:avLst/>
          </a:prstGeom>
          <a:noFill/>
        </p:spPr>
        <p:txBody>
          <a:bodyPr wrap="square" rtlCol="0">
            <a:spAutoFit/>
          </a:bodyPr>
          <a:lstStyle/>
          <a:p>
            <a:r>
              <a:rPr lang="en-US" sz="1600" b="1" i="1" dirty="0"/>
              <a:t>You get a handy “double pulse” signature from an inverse beta decay event:</a:t>
            </a:r>
          </a:p>
          <a:p>
            <a:pPr marL="342900" indent="-342900">
              <a:buAutoNum type="arabicPeriod"/>
            </a:pPr>
            <a:r>
              <a:rPr lang="en-US" sz="1600" b="1" i="1" dirty="0"/>
              <a:t>Positron scintillates and then </a:t>
            </a:r>
          </a:p>
          <a:p>
            <a:pPr marL="342900" indent="-342900">
              <a:buAutoNum type="arabicPeriod"/>
            </a:pPr>
            <a:r>
              <a:rPr lang="en-US" sz="1600" b="1" i="1" dirty="0"/>
              <a:t>Neutron thermalizes and captures</a:t>
            </a:r>
          </a:p>
          <a:p>
            <a:pPr marL="342900" indent="-342900">
              <a:buAutoNum type="arabicPeriod"/>
            </a:pPr>
            <a:endParaRPr lang="en-US" sz="1600" b="1" i="1" dirty="0"/>
          </a:p>
          <a:p>
            <a:endParaRPr lang="en-US" sz="1600" b="1" i="1" dirty="0"/>
          </a:p>
        </p:txBody>
      </p:sp>
      <p:sp>
        <p:nvSpPr>
          <p:cNvPr id="4" name="Slide Number Placeholder 3">
            <a:extLst>
              <a:ext uri="{FF2B5EF4-FFF2-40B4-BE49-F238E27FC236}">
                <a16:creationId xmlns:a16="http://schemas.microsoft.com/office/drawing/2014/main" id="{35253495-5A19-9D90-7481-31794DFA37F4}"/>
              </a:ext>
            </a:extLst>
          </p:cNvPr>
          <p:cNvSpPr>
            <a:spLocks noGrp="1"/>
          </p:cNvSpPr>
          <p:nvPr>
            <p:ph type="sldNum" sz="quarter" idx="12"/>
          </p:nvPr>
        </p:nvSpPr>
        <p:spPr/>
        <p:txBody>
          <a:bodyPr/>
          <a:lstStyle/>
          <a:p>
            <a:fld id="{306A001B-3330-0649-BA62-464FB54B8A89}" type="slidenum">
              <a:rPr lang="en-US" smtClean="0"/>
              <a:t>26</a:t>
            </a:fld>
            <a:endParaRPr lang="en-US"/>
          </a:p>
        </p:txBody>
      </p:sp>
    </p:spTree>
    <p:extLst>
      <p:ext uri="{BB962C8B-B14F-4D97-AF65-F5344CB8AC3E}">
        <p14:creationId xmlns:p14="http://schemas.microsoft.com/office/powerpoint/2010/main" val="4289474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0" y="202041"/>
            <a:ext cx="9208665" cy="556022"/>
          </a:xfrm>
        </p:spPr>
        <p:txBody>
          <a:bodyPr>
            <a:noAutofit/>
          </a:bodyPr>
          <a:lstStyle/>
          <a:p>
            <a:r>
              <a:rPr lang="en-US" sz="3200" dirty="0"/>
              <a:t>the neutrino discovered by </a:t>
            </a:r>
            <a:r>
              <a:rPr lang="en-US" sz="3200" b="1" dirty="0">
                <a:solidFill>
                  <a:srgbClr val="C00000"/>
                </a:solidFill>
              </a:rPr>
              <a:t>project poltergeist</a:t>
            </a:r>
          </a:p>
        </p:txBody>
      </p:sp>
      <p:pic>
        <p:nvPicPr>
          <p:cNvPr id="4" name="Picture 3"/>
          <p:cNvPicPr>
            <a:picLocks noChangeAspect="1"/>
          </p:cNvPicPr>
          <p:nvPr/>
        </p:nvPicPr>
        <p:blipFill>
          <a:blip r:embed="rId2"/>
          <a:stretch>
            <a:fillRect/>
          </a:stretch>
        </p:blipFill>
        <p:spPr>
          <a:xfrm>
            <a:off x="1699450" y="1084918"/>
            <a:ext cx="7024649" cy="2875374"/>
          </a:xfrm>
          <a:prstGeom prst="rect">
            <a:avLst/>
          </a:prstGeom>
        </p:spPr>
      </p:pic>
      <p:pic>
        <p:nvPicPr>
          <p:cNvPr id="5" name="Picture 4"/>
          <p:cNvPicPr>
            <a:picLocks noChangeAspect="1"/>
          </p:cNvPicPr>
          <p:nvPr/>
        </p:nvPicPr>
        <p:blipFill>
          <a:blip r:embed="rId3"/>
          <a:stretch>
            <a:fillRect/>
          </a:stretch>
        </p:blipFill>
        <p:spPr>
          <a:xfrm>
            <a:off x="1920953" y="4228186"/>
            <a:ext cx="3290821" cy="2242039"/>
          </a:xfrm>
          <a:prstGeom prst="rect">
            <a:avLst/>
          </a:prstGeom>
        </p:spPr>
      </p:pic>
      <p:pic>
        <p:nvPicPr>
          <p:cNvPr id="7170" name="Picture 2">
            <a:extLst>
              <a:ext uri="{FF2B5EF4-FFF2-40B4-BE49-F238E27FC236}">
                <a16:creationId xmlns:a16="http://schemas.microsoft.com/office/drawing/2014/main" id="{1708EB37-9BB6-D677-6C8E-04F28C88A1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086"/>
          <a:stretch/>
        </p:blipFill>
        <p:spPr bwMode="auto">
          <a:xfrm>
            <a:off x="5211774" y="4287147"/>
            <a:ext cx="3880625" cy="23525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B38FD9E-1F95-44FD-CC76-CF3DCBD7F804}"/>
              </a:ext>
            </a:extLst>
          </p:cNvPr>
          <p:cNvSpPr txBox="1"/>
          <p:nvPr/>
        </p:nvSpPr>
        <p:spPr>
          <a:xfrm>
            <a:off x="0" y="1084918"/>
            <a:ext cx="1706138" cy="4801314"/>
          </a:xfrm>
          <a:prstGeom prst="rect">
            <a:avLst/>
          </a:prstGeom>
          <a:noFill/>
        </p:spPr>
        <p:txBody>
          <a:bodyPr wrap="square" rtlCol="0">
            <a:spAutoFit/>
          </a:bodyPr>
          <a:lstStyle/>
          <a:p>
            <a:r>
              <a:rPr lang="en-US" dirty="0"/>
              <a:t>Detected 1955</a:t>
            </a:r>
          </a:p>
          <a:p>
            <a:r>
              <a:rPr lang="en-US" dirty="0"/>
              <a:t>with</a:t>
            </a:r>
          </a:p>
          <a:p>
            <a:r>
              <a:rPr lang="en-US" dirty="0"/>
              <a:t>reactor antineutrinos and organic scintillator.</a:t>
            </a:r>
          </a:p>
          <a:p>
            <a:endParaRPr lang="en-US" dirty="0"/>
          </a:p>
          <a:p>
            <a:endParaRPr lang="en-US" dirty="0"/>
          </a:p>
          <a:p>
            <a:r>
              <a:rPr lang="en-US" dirty="0"/>
              <a:t>Plus cameras that took photos of oscilloscopes.</a:t>
            </a:r>
          </a:p>
          <a:p>
            <a:endParaRPr lang="en-US" dirty="0"/>
          </a:p>
          <a:p>
            <a:endParaRPr lang="en-US" dirty="0"/>
          </a:p>
          <a:p>
            <a:endParaRPr lang="en-US" dirty="0"/>
          </a:p>
          <a:p>
            <a:r>
              <a:rPr lang="en-US" b="1" dirty="0">
                <a:solidFill>
                  <a:srgbClr val="C00000"/>
                </a:solidFill>
              </a:rPr>
              <a:t>Boom boom, there it is </a:t>
            </a:r>
            <a:r>
              <a:rPr lang="en-US" b="1" dirty="0">
                <a:solidFill>
                  <a:srgbClr val="C00000"/>
                </a:solidFill>
                <a:sym typeface="Wingdings" pitchFamily="2" charset="2"/>
              </a:rPr>
              <a:t></a:t>
            </a:r>
            <a:endParaRPr lang="en-US" b="1" dirty="0">
              <a:solidFill>
                <a:srgbClr val="C00000"/>
              </a:solidFill>
            </a:endParaRPr>
          </a:p>
        </p:txBody>
      </p:sp>
      <p:sp>
        <p:nvSpPr>
          <p:cNvPr id="3" name="Slide Number Placeholder 2">
            <a:extLst>
              <a:ext uri="{FF2B5EF4-FFF2-40B4-BE49-F238E27FC236}">
                <a16:creationId xmlns:a16="http://schemas.microsoft.com/office/drawing/2014/main" id="{2C94531E-6CA6-C434-50A2-FA7DB6C33C4B}"/>
              </a:ext>
            </a:extLst>
          </p:cNvPr>
          <p:cNvSpPr>
            <a:spLocks noGrp="1"/>
          </p:cNvSpPr>
          <p:nvPr>
            <p:ph type="sldNum" sz="quarter" idx="12"/>
          </p:nvPr>
        </p:nvSpPr>
        <p:spPr/>
        <p:txBody>
          <a:bodyPr/>
          <a:lstStyle/>
          <a:p>
            <a:fld id="{306A001B-3330-0649-BA62-464FB54B8A89}" type="slidenum">
              <a:rPr lang="en-US" smtClean="0"/>
              <a:t>27</a:t>
            </a:fld>
            <a:endParaRPr lang="en-US"/>
          </a:p>
        </p:txBody>
      </p:sp>
    </p:spTree>
    <p:extLst>
      <p:ext uri="{BB962C8B-B14F-4D97-AF65-F5344CB8AC3E}">
        <p14:creationId xmlns:p14="http://schemas.microsoft.com/office/powerpoint/2010/main" val="2129386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3873452" y="1459530"/>
            <a:ext cx="4849924" cy="4883256"/>
          </a:xfrm>
          <a:prstGeom prst="rect">
            <a:avLst/>
          </a:prstGeom>
        </p:spPr>
      </p:pic>
      <p:sp>
        <p:nvSpPr>
          <p:cNvPr id="7" name="TextBox 6">
            <a:extLst>
              <a:ext uri="{FF2B5EF4-FFF2-40B4-BE49-F238E27FC236}">
                <a16:creationId xmlns:a16="http://schemas.microsoft.com/office/drawing/2014/main" id="{3CEAAF0B-C5E2-9F51-26F9-1B25EC436E17}"/>
              </a:ext>
            </a:extLst>
          </p:cNvPr>
          <p:cNvSpPr txBox="1"/>
          <p:nvPr/>
        </p:nvSpPr>
        <p:spPr>
          <a:xfrm>
            <a:off x="136603" y="52307"/>
            <a:ext cx="4607652" cy="1569660"/>
          </a:xfrm>
          <a:prstGeom prst="rect">
            <a:avLst/>
          </a:prstGeom>
          <a:noFill/>
        </p:spPr>
        <p:txBody>
          <a:bodyPr wrap="square" rtlCol="0">
            <a:spAutoFit/>
          </a:bodyPr>
          <a:lstStyle/>
          <a:p>
            <a:r>
              <a:rPr lang="en-US" sz="1600" b="1" i="1" dirty="0"/>
              <a:t>Apart from using more complex mixtures of scintillating stuff, this is still basically exactly how all reactor neutrino experiments in all of history have worked…</a:t>
            </a:r>
          </a:p>
          <a:p>
            <a:pPr marL="342900" indent="-342900">
              <a:buAutoNum type="arabicPeriod"/>
            </a:pPr>
            <a:endParaRPr lang="en-US" sz="1600" b="1" i="1" dirty="0"/>
          </a:p>
          <a:p>
            <a:endParaRPr lang="en-US" sz="1600" b="1" i="1" dirty="0"/>
          </a:p>
        </p:txBody>
      </p:sp>
      <p:pic>
        <p:nvPicPr>
          <p:cNvPr id="23554" name="Picture 2" descr="Energy transfer in a liquid scintillator investigated using time-resolved  X-ray excited luminescence spectroscopy | Spectroscopy Europe/World">
            <a:extLst>
              <a:ext uri="{FF2B5EF4-FFF2-40B4-BE49-F238E27FC236}">
                <a16:creationId xmlns:a16="http://schemas.microsoft.com/office/drawing/2014/main" id="{00190400-245A-92D6-BE87-6E48D72E6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81" y="4489600"/>
            <a:ext cx="4486954" cy="22434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2501B27-7C83-A69A-6377-8D3FCBC79139}"/>
              </a:ext>
            </a:extLst>
          </p:cNvPr>
          <p:cNvSpPr>
            <a:spLocks noGrp="1"/>
          </p:cNvSpPr>
          <p:nvPr>
            <p:ph type="sldNum" sz="quarter" idx="12"/>
          </p:nvPr>
        </p:nvSpPr>
        <p:spPr/>
        <p:txBody>
          <a:bodyPr/>
          <a:lstStyle/>
          <a:p>
            <a:fld id="{306A001B-3330-0649-BA62-464FB54B8A89}" type="slidenum">
              <a:rPr lang="en-US" smtClean="0"/>
              <a:t>28</a:t>
            </a:fld>
            <a:endParaRPr lang="en-US"/>
          </a:p>
        </p:txBody>
      </p:sp>
      <p:pic>
        <p:nvPicPr>
          <p:cNvPr id="3" name="Picture 2" descr="Reactor neutrinos | All Things Neutrino">
            <a:extLst>
              <a:ext uri="{FF2B5EF4-FFF2-40B4-BE49-F238E27FC236}">
                <a16:creationId xmlns:a16="http://schemas.microsoft.com/office/drawing/2014/main" id="{64CDB6A6-777C-3CEC-D918-D430A49F9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96" y="1344284"/>
            <a:ext cx="3675514" cy="244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schematic setup of the RENO experiment. | Download Scientific Diagram">
            <a:extLst>
              <a:ext uri="{FF2B5EF4-FFF2-40B4-BE49-F238E27FC236}">
                <a16:creationId xmlns:a16="http://schemas.microsoft.com/office/drawing/2014/main" id="{FB530081-BEF3-ED66-D14D-445C62D03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288" y="-115628"/>
            <a:ext cx="5097518" cy="36192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actor neutrinos | All Things Neutrino">
            <a:extLst>
              <a:ext uri="{FF2B5EF4-FFF2-40B4-BE49-F238E27FC236}">
                <a16:creationId xmlns:a16="http://schemas.microsoft.com/office/drawing/2014/main" id="{45BDA3C9-D122-2AEC-93AB-DA2BA84E1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864" y="3551931"/>
            <a:ext cx="4861136" cy="3238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62BAC8-D8DC-2D1A-BBE5-70A1EF2F24AD}"/>
              </a:ext>
            </a:extLst>
          </p:cNvPr>
          <p:cNvSpPr txBox="1"/>
          <p:nvPr/>
        </p:nvSpPr>
        <p:spPr>
          <a:xfrm>
            <a:off x="7835593" y="3519717"/>
            <a:ext cx="1245213" cy="369332"/>
          </a:xfrm>
          <a:prstGeom prst="rect">
            <a:avLst/>
          </a:prstGeom>
          <a:noFill/>
        </p:spPr>
        <p:txBody>
          <a:bodyPr wrap="none" rtlCol="0">
            <a:spAutoFit/>
          </a:bodyPr>
          <a:lstStyle/>
          <a:p>
            <a:r>
              <a:rPr lang="en-US" b="1" dirty="0" err="1">
                <a:solidFill>
                  <a:schemeClr val="bg1"/>
                </a:solidFill>
              </a:rPr>
              <a:t>Daya</a:t>
            </a:r>
            <a:r>
              <a:rPr lang="en-US" b="1" dirty="0">
                <a:solidFill>
                  <a:schemeClr val="bg1"/>
                </a:solidFill>
              </a:rPr>
              <a:t> Bay</a:t>
            </a:r>
          </a:p>
        </p:txBody>
      </p:sp>
      <p:sp>
        <p:nvSpPr>
          <p:cNvPr id="5" name="TextBox 4">
            <a:extLst>
              <a:ext uri="{FF2B5EF4-FFF2-40B4-BE49-F238E27FC236}">
                <a16:creationId xmlns:a16="http://schemas.microsoft.com/office/drawing/2014/main" id="{21A5767D-8257-FDD0-0E7D-057658B52E1A}"/>
              </a:ext>
            </a:extLst>
          </p:cNvPr>
          <p:cNvSpPr txBox="1"/>
          <p:nvPr/>
        </p:nvSpPr>
        <p:spPr>
          <a:xfrm>
            <a:off x="5207802" y="-2235528"/>
            <a:ext cx="1099402" cy="369332"/>
          </a:xfrm>
          <a:prstGeom prst="rect">
            <a:avLst/>
          </a:prstGeom>
          <a:noFill/>
        </p:spPr>
        <p:txBody>
          <a:bodyPr wrap="square" rtlCol="0">
            <a:spAutoFit/>
          </a:bodyPr>
          <a:lstStyle/>
          <a:p>
            <a:r>
              <a:rPr lang="en-US" b="1" dirty="0">
                <a:solidFill>
                  <a:schemeClr val="bg1"/>
                </a:solidFill>
              </a:rPr>
              <a:t>RENO</a:t>
            </a:r>
          </a:p>
        </p:txBody>
      </p:sp>
      <p:pic>
        <p:nvPicPr>
          <p:cNvPr id="2054" name="Picture 6" descr="Division Particle &amp; Astroparticle Physics - Research Topics">
            <a:extLst>
              <a:ext uri="{FF2B5EF4-FFF2-40B4-BE49-F238E27FC236}">
                <a16:creationId xmlns:a16="http://schemas.microsoft.com/office/drawing/2014/main" id="{B9724F9D-0878-9EB9-D758-89DC3DEA1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4" y="-115629"/>
            <a:ext cx="4219670" cy="2960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8B6322-E7C0-E1F2-57FF-CC76C9A0E390}"/>
              </a:ext>
            </a:extLst>
          </p:cNvPr>
          <p:cNvSpPr txBox="1"/>
          <p:nvPr/>
        </p:nvSpPr>
        <p:spPr>
          <a:xfrm>
            <a:off x="7835593" y="67844"/>
            <a:ext cx="886781" cy="369332"/>
          </a:xfrm>
          <a:prstGeom prst="rect">
            <a:avLst/>
          </a:prstGeom>
          <a:noFill/>
        </p:spPr>
        <p:txBody>
          <a:bodyPr wrap="none" rtlCol="0">
            <a:spAutoFit/>
          </a:bodyPr>
          <a:lstStyle/>
          <a:p>
            <a:r>
              <a:rPr lang="en-US" b="1" dirty="0">
                <a:solidFill>
                  <a:schemeClr val="bg1"/>
                </a:solidFill>
              </a:rPr>
              <a:t>RENO</a:t>
            </a:r>
          </a:p>
        </p:txBody>
      </p:sp>
      <p:sp>
        <p:nvSpPr>
          <p:cNvPr id="7" name="TextBox 6">
            <a:extLst>
              <a:ext uri="{FF2B5EF4-FFF2-40B4-BE49-F238E27FC236}">
                <a16:creationId xmlns:a16="http://schemas.microsoft.com/office/drawing/2014/main" id="{D020714C-9420-9077-2854-48914701BDAB}"/>
              </a:ext>
            </a:extLst>
          </p:cNvPr>
          <p:cNvSpPr txBox="1"/>
          <p:nvPr/>
        </p:nvSpPr>
        <p:spPr>
          <a:xfrm>
            <a:off x="2183407" y="2483160"/>
            <a:ext cx="1955022" cy="369332"/>
          </a:xfrm>
          <a:prstGeom prst="rect">
            <a:avLst/>
          </a:prstGeom>
          <a:noFill/>
        </p:spPr>
        <p:txBody>
          <a:bodyPr wrap="none" rtlCol="0">
            <a:spAutoFit/>
          </a:bodyPr>
          <a:lstStyle/>
          <a:p>
            <a:r>
              <a:rPr lang="en-US" b="1" dirty="0">
                <a:solidFill>
                  <a:schemeClr val="bg1"/>
                </a:solidFill>
              </a:rPr>
              <a:t>Double CHOOZ</a:t>
            </a:r>
          </a:p>
        </p:txBody>
      </p:sp>
      <p:pic>
        <p:nvPicPr>
          <p:cNvPr id="2056" name="Picture 8" descr="PROSPECT | ORNL">
            <a:extLst>
              <a:ext uri="{FF2B5EF4-FFF2-40B4-BE49-F238E27FC236}">
                <a16:creationId xmlns:a16="http://schemas.microsoft.com/office/drawing/2014/main" id="{D3C2BF5C-6130-B794-7D99-9C291F6B3E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5" y="3270256"/>
            <a:ext cx="2300634" cy="168330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w results from the DANSS experiment">
            <a:extLst>
              <a:ext uri="{FF2B5EF4-FFF2-40B4-BE49-F238E27FC236}">
                <a16:creationId xmlns:a16="http://schemas.microsoft.com/office/drawing/2014/main" id="{E458DDAF-1255-1890-E55A-95AF10037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46" y="5036073"/>
            <a:ext cx="2329782" cy="17540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s from the NEOS experiment on sterile neutrinos differ partly from  the theoretical expectations">
            <a:extLst>
              <a:ext uri="{FF2B5EF4-FFF2-40B4-BE49-F238E27FC236}">
                <a16:creationId xmlns:a16="http://schemas.microsoft.com/office/drawing/2014/main" id="{91A784BE-43BE-5854-9A63-7D3A01277C7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953" t="6330" r="2759" b="12351"/>
          <a:stretch/>
        </p:blipFill>
        <p:spPr bwMode="auto">
          <a:xfrm>
            <a:off x="2566142" y="4699796"/>
            <a:ext cx="1572287" cy="209036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STEREO Experiment – Search for Sterile Reactor Neutrino Oscillations">
            <a:extLst>
              <a:ext uri="{FF2B5EF4-FFF2-40B4-BE49-F238E27FC236}">
                <a16:creationId xmlns:a16="http://schemas.microsoft.com/office/drawing/2014/main" id="{B5575B8B-BD1D-427F-7B7B-22B2B387C5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7533"/>
          <a:stretch/>
        </p:blipFill>
        <p:spPr bwMode="auto">
          <a:xfrm>
            <a:off x="2566142" y="3275288"/>
            <a:ext cx="1572287" cy="12859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FF6F629-4092-C7B0-FDF2-94249150E3D8}"/>
              </a:ext>
            </a:extLst>
          </p:cNvPr>
          <p:cNvSpPr txBox="1"/>
          <p:nvPr/>
        </p:nvSpPr>
        <p:spPr>
          <a:xfrm>
            <a:off x="977463" y="4561215"/>
            <a:ext cx="1462901" cy="369332"/>
          </a:xfrm>
          <a:prstGeom prst="rect">
            <a:avLst/>
          </a:prstGeom>
          <a:noFill/>
        </p:spPr>
        <p:txBody>
          <a:bodyPr wrap="none" rtlCol="0">
            <a:spAutoFit/>
          </a:bodyPr>
          <a:lstStyle/>
          <a:p>
            <a:r>
              <a:rPr lang="en-US" b="1" dirty="0">
                <a:solidFill>
                  <a:schemeClr val="bg1"/>
                </a:solidFill>
              </a:rPr>
              <a:t>PROSPECT</a:t>
            </a:r>
          </a:p>
        </p:txBody>
      </p:sp>
      <p:sp>
        <p:nvSpPr>
          <p:cNvPr id="9" name="TextBox 8">
            <a:extLst>
              <a:ext uri="{FF2B5EF4-FFF2-40B4-BE49-F238E27FC236}">
                <a16:creationId xmlns:a16="http://schemas.microsoft.com/office/drawing/2014/main" id="{A91FA3FE-7725-1B13-DA55-EEE99A6FFD68}"/>
              </a:ext>
            </a:extLst>
          </p:cNvPr>
          <p:cNvSpPr txBox="1"/>
          <p:nvPr/>
        </p:nvSpPr>
        <p:spPr>
          <a:xfrm>
            <a:off x="3003182" y="4191884"/>
            <a:ext cx="1135247" cy="369332"/>
          </a:xfrm>
          <a:prstGeom prst="rect">
            <a:avLst/>
          </a:prstGeom>
          <a:noFill/>
        </p:spPr>
        <p:txBody>
          <a:bodyPr wrap="none" rtlCol="0">
            <a:spAutoFit/>
          </a:bodyPr>
          <a:lstStyle/>
          <a:p>
            <a:r>
              <a:rPr lang="en-US" b="1" dirty="0">
                <a:solidFill>
                  <a:schemeClr val="bg1"/>
                </a:solidFill>
              </a:rPr>
              <a:t>STEREO</a:t>
            </a:r>
          </a:p>
        </p:txBody>
      </p:sp>
      <p:sp>
        <p:nvSpPr>
          <p:cNvPr id="10" name="TextBox 9">
            <a:extLst>
              <a:ext uri="{FF2B5EF4-FFF2-40B4-BE49-F238E27FC236}">
                <a16:creationId xmlns:a16="http://schemas.microsoft.com/office/drawing/2014/main" id="{D5399BC8-C666-9537-0919-2E1A676D0B6D}"/>
              </a:ext>
            </a:extLst>
          </p:cNvPr>
          <p:cNvSpPr txBox="1"/>
          <p:nvPr/>
        </p:nvSpPr>
        <p:spPr>
          <a:xfrm>
            <a:off x="3298134" y="6420824"/>
            <a:ext cx="840295" cy="369332"/>
          </a:xfrm>
          <a:prstGeom prst="rect">
            <a:avLst/>
          </a:prstGeom>
          <a:noFill/>
        </p:spPr>
        <p:txBody>
          <a:bodyPr wrap="none" rtlCol="0">
            <a:spAutoFit/>
          </a:bodyPr>
          <a:lstStyle/>
          <a:p>
            <a:r>
              <a:rPr lang="en-US" b="1" dirty="0">
                <a:solidFill>
                  <a:schemeClr val="bg1"/>
                </a:solidFill>
              </a:rPr>
              <a:t>NEOS</a:t>
            </a:r>
          </a:p>
        </p:txBody>
      </p:sp>
      <p:sp>
        <p:nvSpPr>
          <p:cNvPr id="11" name="TextBox 10">
            <a:extLst>
              <a:ext uri="{FF2B5EF4-FFF2-40B4-BE49-F238E27FC236}">
                <a16:creationId xmlns:a16="http://schemas.microsoft.com/office/drawing/2014/main" id="{607D0CEE-5C78-502C-9661-F2939510ED88}"/>
              </a:ext>
            </a:extLst>
          </p:cNvPr>
          <p:cNvSpPr txBox="1"/>
          <p:nvPr/>
        </p:nvSpPr>
        <p:spPr>
          <a:xfrm>
            <a:off x="1498321" y="6390004"/>
            <a:ext cx="950453" cy="369332"/>
          </a:xfrm>
          <a:prstGeom prst="rect">
            <a:avLst/>
          </a:prstGeom>
          <a:noFill/>
        </p:spPr>
        <p:txBody>
          <a:bodyPr wrap="none" rtlCol="0">
            <a:spAutoFit/>
          </a:bodyPr>
          <a:lstStyle/>
          <a:p>
            <a:r>
              <a:rPr lang="en-US" b="1" dirty="0">
                <a:solidFill>
                  <a:schemeClr val="bg1"/>
                </a:solidFill>
              </a:rPr>
              <a:t>DANSS</a:t>
            </a:r>
          </a:p>
        </p:txBody>
      </p:sp>
      <p:sp>
        <p:nvSpPr>
          <p:cNvPr id="2" name="Slide Number Placeholder 1">
            <a:extLst>
              <a:ext uri="{FF2B5EF4-FFF2-40B4-BE49-F238E27FC236}">
                <a16:creationId xmlns:a16="http://schemas.microsoft.com/office/drawing/2014/main" id="{5375E458-961B-00FA-9C20-77A2C7CF97EF}"/>
              </a:ext>
            </a:extLst>
          </p:cNvPr>
          <p:cNvSpPr>
            <a:spLocks noGrp="1"/>
          </p:cNvSpPr>
          <p:nvPr>
            <p:ph type="sldNum" sz="quarter" idx="12"/>
          </p:nvPr>
        </p:nvSpPr>
        <p:spPr/>
        <p:txBody>
          <a:bodyPr/>
          <a:lstStyle/>
          <a:p>
            <a:fld id="{306A001B-3330-0649-BA62-464FB54B8A89}" type="slidenum">
              <a:rPr lang="en-US" smtClean="0"/>
              <a:t>29</a:t>
            </a:fld>
            <a:endParaRPr lang="en-US"/>
          </a:p>
        </p:txBody>
      </p:sp>
    </p:spTree>
    <p:extLst>
      <p:ext uri="{BB962C8B-B14F-4D97-AF65-F5344CB8AC3E}">
        <p14:creationId xmlns:p14="http://schemas.microsoft.com/office/powerpoint/2010/main" val="340891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1441-9035-57C0-849F-9F00042C95AD}"/>
              </a:ext>
            </a:extLst>
          </p:cNvPr>
          <p:cNvSpPr>
            <a:spLocks noGrp="1"/>
          </p:cNvSpPr>
          <p:nvPr>
            <p:ph type="title"/>
          </p:nvPr>
        </p:nvSpPr>
        <p:spPr>
          <a:xfrm>
            <a:off x="200884" y="-129685"/>
            <a:ext cx="7772400" cy="1609344"/>
          </a:xfrm>
        </p:spPr>
        <p:txBody>
          <a:bodyPr/>
          <a:lstStyle/>
          <a:p>
            <a:r>
              <a:rPr lang="en-US" dirty="0"/>
              <a:t>About me…</a:t>
            </a:r>
          </a:p>
        </p:txBody>
      </p:sp>
      <p:sp>
        <p:nvSpPr>
          <p:cNvPr id="3" name="Content Placeholder 2">
            <a:extLst>
              <a:ext uri="{FF2B5EF4-FFF2-40B4-BE49-F238E27FC236}">
                <a16:creationId xmlns:a16="http://schemas.microsoft.com/office/drawing/2014/main" id="{763A0FC1-F7CD-FF04-6900-CD42A693CFE2}"/>
              </a:ext>
            </a:extLst>
          </p:cNvPr>
          <p:cNvSpPr>
            <a:spLocks noGrp="1"/>
          </p:cNvSpPr>
          <p:nvPr>
            <p:ph idx="1"/>
          </p:nvPr>
        </p:nvSpPr>
        <p:spPr>
          <a:xfrm>
            <a:off x="510074" y="1253592"/>
            <a:ext cx="4871427" cy="5210270"/>
          </a:xfrm>
        </p:spPr>
        <p:txBody>
          <a:bodyPr>
            <a:normAutofit fontScale="77500" lnSpcReduction="20000"/>
          </a:bodyPr>
          <a:lstStyle/>
          <a:p>
            <a:r>
              <a:rPr lang="en-US" b="1" dirty="0"/>
              <a:t>Career path:</a:t>
            </a:r>
          </a:p>
          <a:p>
            <a:pPr lvl="1"/>
            <a:r>
              <a:rPr lang="en-US" dirty="0"/>
              <a:t>BA </a:t>
            </a:r>
            <a:r>
              <a:rPr lang="en-US" dirty="0" err="1"/>
              <a:t>M.Sci</a:t>
            </a:r>
            <a:r>
              <a:rPr lang="en-US" dirty="0"/>
              <a:t> at Cambridge</a:t>
            </a:r>
          </a:p>
          <a:p>
            <a:pPr lvl="1"/>
            <a:r>
              <a:rPr lang="en-US" dirty="0"/>
              <a:t>PhD at MIT 2009-2015</a:t>
            </a:r>
          </a:p>
          <a:p>
            <a:pPr lvl="1"/>
            <a:r>
              <a:rPr lang="en-US" dirty="0"/>
              <a:t>Postdoc at UTA 2015-2016</a:t>
            </a:r>
          </a:p>
          <a:p>
            <a:pPr lvl="1"/>
            <a:r>
              <a:rPr lang="en-US" dirty="0"/>
              <a:t>Prof at UTA 2016-present. </a:t>
            </a:r>
          </a:p>
          <a:p>
            <a:pPr lvl="1"/>
            <a:endParaRPr lang="en-US" dirty="0"/>
          </a:p>
          <a:p>
            <a:r>
              <a:rPr lang="en-US" b="1" dirty="0"/>
              <a:t>Main things I have worked on:</a:t>
            </a:r>
            <a:br>
              <a:rPr lang="en-US" b="1" dirty="0"/>
            </a:br>
            <a:endParaRPr lang="en-US" b="1" dirty="0"/>
          </a:p>
          <a:p>
            <a:pPr lvl="1"/>
            <a:r>
              <a:rPr lang="en-US" b="1" dirty="0" err="1">
                <a:solidFill>
                  <a:srgbClr val="C00000"/>
                </a:solidFill>
              </a:rPr>
              <a:t>MicroBooNE</a:t>
            </a:r>
            <a:r>
              <a:rPr lang="en-US" b="1" dirty="0">
                <a:solidFill>
                  <a:srgbClr val="C00000"/>
                </a:solidFill>
              </a:rPr>
              <a:t> (2009-2015)</a:t>
            </a:r>
          </a:p>
          <a:p>
            <a:pPr lvl="2"/>
            <a:r>
              <a:rPr lang="en-US" i="1" dirty="0">
                <a:solidFill>
                  <a:srgbClr val="C00000"/>
                </a:solidFill>
              </a:rPr>
              <a:t>SBN Accelerator </a:t>
            </a:r>
            <a:r>
              <a:rPr lang="en-US" i="1" dirty="0" err="1">
                <a:solidFill>
                  <a:srgbClr val="C00000"/>
                </a:solidFill>
              </a:rPr>
              <a:t>ν</a:t>
            </a:r>
            <a:r>
              <a:rPr lang="en-US" i="1" dirty="0">
                <a:solidFill>
                  <a:srgbClr val="C00000"/>
                </a:solidFill>
              </a:rPr>
              <a:t>; worked on liquid argon TPC technology focused on optical systems and properties.</a:t>
            </a:r>
          </a:p>
          <a:p>
            <a:pPr lvl="1"/>
            <a:r>
              <a:rPr lang="en-US" b="1" dirty="0" err="1">
                <a:solidFill>
                  <a:srgbClr val="0070C0"/>
                </a:solidFill>
              </a:rPr>
              <a:t>IceCube</a:t>
            </a:r>
            <a:r>
              <a:rPr lang="en-US" b="1" dirty="0">
                <a:solidFill>
                  <a:srgbClr val="0070C0"/>
                </a:solidFill>
              </a:rPr>
              <a:t> (2013-2023)</a:t>
            </a:r>
          </a:p>
          <a:p>
            <a:pPr lvl="2"/>
            <a:r>
              <a:rPr lang="en-US" i="1" dirty="0">
                <a:solidFill>
                  <a:srgbClr val="0070C0"/>
                </a:solidFill>
              </a:rPr>
              <a:t>Atmospheric and Astro </a:t>
            </a:r>
            <a:r>
              <a:rPr lang="en-US" i="1" dirty="0" err="1">
                <a:solidFill>
                  <a:srgbClr val="0070C0"/>
                </a:solidFill>
              </a:rPr>
              <a:t>ν</a:t>
            </a:r>
            <a:r>
              <a:rPr lang="en-US" i="1" dirty="0">
                <a:solidFill>
                  <a:srgbClr val="0070C0"/>
                </a:solidFill>
              </a:rPr>
              <a:t>; led high energy oscillation analyses including worlds best limits on sterile </a:t>
            </a:r>
            <a:r>
              <a:rPr lang="en-US" i="1" dirty="0" err="1">
                <a:solidFill>
                  <a:srgbClr val="0070C0"/>
                </a:solidFill>
              </a:rPr>
              <a:t>ν</a:t>
            </a:r>
            <a:r>
              <a:rPr lang="en-US" i="1" dirty="0">
                <a:solidFill>
                  <a:srgbClr val="0070C0"/>
                </a:solidFill>
              </a:rPr>
              <a:t>, quantum gravity &amp; NSI.</a:t>
            </a:r>
          </a:p>
          <a:p>
            <a:pPr lvl="1"/>
            <a:r>
              <a:rPr lang="en-US" b="1" dirty="0">
                <a:solidFill>
                  <a:srgbClr val="00B050"/>
                </a:solidFill>
              </a:rPr>
              <a:t>NEXT (2016-present)</a:t>
            </a:r>
          </a:p>
          <a:p>
            <a:pPr lvl="2"/>
            <a:r>
              <a:rPr lang="en-US" i="1" dirty="0">
                <a:solidFill>
                  <a:srgbClr val="00B050"/>
                </a:solidFill>
              </a:rPr>
              <a:t>0nubb search in xenon gas; developed single Ba</a:t>
            </a:r>
            <a:r>
              <a:rPr lang="en-US" i="1" baseline="30000" dirty="0">
                <a:solidFill>
                  <a:srgbClr val="00B050"/>
                </a:solidFill>
              </a:rPr>
              <a:t>2+</a:t>
            </a:r>
            <a:r>
              <a:rPr lang="en-US" i="1" dirty="0">
                <a:solidFill>
                  <a:srgbClr val="00B050"/>
                </a:solidFill>
              </a:rPr>
              <a:t> tagging techniques and led US contributions to NEXT-White and NEXT-100.</a:t>
            </a:r>
          </a:p>
          <a:p>
            <a:pPr lvl="1"/>
            <a:r>
              <a:rPr lang="en-US" b="1" dirty="0">
                <a:solidFill>
                  <a:srgbClr val="7030A0"/>
                </a:solidFill>
              </a:rPr>
              <a:t>Project 8 (2023-present)</a:t>
            </a:r>
          </a:p>
          <a:p>
            <a:pPr lvl="2"/>
            <a:r>
              <a:rPr lang="en-US" i="1" dirty="0">
                <a:solidFill>
                  <a:srgbClr val="7030A0"/>
                </a:solidFill>
              </a:rPr>
              <a:t>Direct </a:t>
            </a:r>
            <a:r>
              <a:rPr lang="en-US" i="1" dirty="0" err="1">
                <a:solidFill>
                  <a:srgbClr val="7030A0"/>
                </a:solidFill>
              </a:rPr>
              <a:t>ν</a:t>
            </a:r>
            <a:r>
              <a:rPr lang="en-US" i="1" dirty="0">
                <a:solidFill>
                  <a:srgbClr val="7030A0"/>
                </a:solidFill>
              </a:rPr>
              <a:t> mass search; working on magnetic evaporative cooling beamline for atomic tritium source.</a:t>
            </a:r>
          </a:p>
          <a:p>
            <a:pPr lvl="1"/>
            <a:r>
              <a:rPr lang="en-US" b="1" dirty="0">
                <a:solidFill>
                  <a:schemeClr val="accent6">
                    <a:lumMod val="75000"/>
                  </a:schemeClr>
                </a:solidFill>
              </a:rPr>
              <a:t>Creative bits and pieces</a:t>
            </a:r>
          </a:p>
          <a:p>
            <a:pPr lvl="2"/>
            <a:r>
              <a:rPr lang="en-US" i="1" dirty="0">
                <a:solidFill>
                  <a:schemeClr val="accent6">
                    <a:lumMod val="75000"/>
                  </a:schemeClr>
                </a:solidFill>
              </a:rPr>
              <a:t>I also like to explore new ideas in neutrino </a:t>
            </a:r>
            <a:r>
              <a:rPr lang="en-US" i="1" dirty="0" err="1">
                <a:solidFill>
                  <a:schemeClr val="accent6">
                    <a:lumMod val="75000"/>
                  </a:schemeClr>
                </a:solidFill>
              </a:rPr>
              <a:t>pheno</a:t>
            </a:r>
            <a:r>
              <a:rPr lang="en-US" i="1" dirty="0">
                <a:solidFill>
                  <a:schemeClr val="accent6">
                    <a:lumMod val="75000"/>
                  </a:schemeClr>
                </a:solidFill>
              </a:rPr>
              <a:t> and experiment concepts – its fun to be creative!</a:t>
            </a:r>
          </a:p>
          <a:p>
            <a:endParaRPr lang="en-US" dirty="0"/>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A7D40381-EE90-9761-851A-5ACE4B31D3EE}"/>
              </a:ext>
            </a:extLst>
          </p:cNvPr>
          <p:cNvSpPr>
            <a:spLocks noGrp="1"/>
          </p:cNvSpPr>
          <p:nvPr>
            <p:ph type="sldNum" sz="quarter" idx="12"/>
          </p:nvPr>
        </p:nvSpPr>
        <p:spPr/>
        <p:txBody>
          <a:bodyPr/>
          <a:lstStyle/>
          <a:p>
            <a:fld id="{306A001B-3330-0649-BA62-464FB54B8A89}" type="slidenum">
              <a:rPr lang="en-US" smtClean="0"/>
              <a:t>3</a:t>
            </a:fld>
            <a:endParaRPr lang="en-US"/>
          </a:p>
        </p:txBody>
      </p:sp>
      <p:sp>
        <p:nvSpPr>
          <p:cNvPr id="8" name="TextBox 7">
            <a:extLst>
              <a:ext uri="{FF2B5EF4-FFF2-40B4-BE49-F238E27FC236}">
                <a16:creationId xmlns:a16="http://schemas.microsoft.com/office/drawing/2014/main" id="{A61DC46A-3A86-FA7C-9404-79B67455F134}"/>
              </a:ext>
            </a:extLst>
          </p:cNvPr>
          <p:cNvSpPr txBox="1"/>
          <p:nvPr/>
        </p:nvSpPr>
        <p:spPr>
          <a:xfrm>
            <a:off x="362407" y="6358608"/>
            <a:ext cx="5617332" cy="369332"/>
          </a:xfrm>
          <a:prstGeom prst="rect">
            <a:avLst/>
          </a:prstGeom>
          <a:noFill/>
          <a:ln>
            <a:solidFill>
              <a:schemeClr val="tx1"/>
            </a:solidFill>
          </a:ln>
        </p:spPr>
        <p:txBody>
          <a:bodyPr wrap="square">
            <a:spAutoFit/>
          </a:bodyPr>
          <a:lstStyle/>
          <a:p>
            <a:r>
              <a:rPr lang="en-US" b="1" u="sng" dirty="0"/>
              <a:t>My Group Website:</a:t>
            </a:r>
            <a:r>
              <a:rPr lang="en-US" b="1" dirty="0">
                <a:solidFill>
                  <a:srgbClr val="0070C0"/>
                </a:solidFill>
              </a:rPr>
              <a:t> https://</a:t>
            </a:r>
            <a:r>
              <a:rPr lang="en-US" b="1" dirty="0" err="1">
                <a:solidFill>
                  <a:srgbClr val="0070C0"/>
                </a:solidFill>
              </a:rPr>
              <a:t>nures.uta.edu</a:t>
            </a:r>
            <a:r>
              <a:rPr lang="en-US" b="1" dirty="0">
                <a:solidFill>
                  <a:srgbClr val="0070C0"/>
                </a:solidFill>
              </a:rPr>
              <a:t>/</a:t>
            </a:r>
          </a:p>
        </p:txBody>
      </p:sp>
      <p:pic>
        <p:nvPicPr>
          <p:cNvPr id="7170" name="Picture 2" descr="UTA Brand Guidelines – UTA Faculty &amp; Staff Resources">
            <a:extLst>
              <a:ext uri="{FF2B5EF4-FFF2-40B4-BE49-F238E27FC236}">
                <a16:creationId xmlns:a16="http://schemas.microsoft.com/office/drawing/2014/main" id="{BA06344D-ECD5-AE49-2341-2AF75E97B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073" y="125432"/>
            <a:ext cx="916011" cy="12009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olume 20 Issue 6">
            <a:extLst>
              <a:ext uri="{FF2B5EF4-FFF2-40B4-BE49-F238E27FC236}">
                <a16:creationId xmlns:a16="http://schemas.microsoft.com/office/drawing/2014/main" id="{485B56F0-5330-F6B0-6500-1C2E8A1B3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582" y="3708909"/>
            <a:ext cx="1611716" cy="21390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989EBF1-CCE3-CA86-82CF-6C02B8FAC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3378" y="3429000"/>
            <a:ext cx="1616558" cy="25229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9E6841E-BAD2-951B-430F-60CDF846F1C2}"/>
              </a:ext>
            </a:extLst>
          </p:cNvPr>
          <p:cNvPicPr>
            <a:picLocks noChangeAspect="1"/>
          </p:cNvPicPr>
          <p:nvPr/>
        </p:nvPicPr>
        <p:blipFill>
          <a:blip r:embed="rId6"/>
          <a:stretch>
            <a:fillRect/>
          </a:stretch>
        </p:blipFill>
        <p:spPr>
          <a:xfrm>
            <a:off x="5149159" y="1149240"/>
            <a:ext cx="2016504" cy="2167633"/>
          </a:xfrm>
          <a:prstGeom prst="rect">
            <a:avLst/>
          </a:prstGeom>
        </p:spPr>
      </p:pic>
      <p:pic>
        <p:nvPicPr>
          <p:cNvPr id="7178" name="Picture 10">
            <a:extLst>
              <a:ext uri="{FF2B5EF4-FFF2-40B4-BE49-F238E27FC236}">
                <a16:creationId xmlns:a16="http://schemas.microsoft.com/office/drawing/2014/main" id="{066416D6-DECF-0929-6D7E-7FEA461770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145" t="8162" r="15229"/>
          <a:stretch/>
        </p:blipFill>
        <p:spPr bwMode="auto">
          <a:xfrm>
            <a:off x="7540327" y="1253592"/>
            <a:ext cx="1515882" cy="195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973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CB5B-E1F8-9408-9388-6DCAC3B0CCAE}"/>
              </a:ext>
            </a:extLst>
          </p:cNvPr>
          <p:cNvSpPr>
            <a:spLocks noGrp="1"/>
          </p:cNvSpPr>
          <p:nvPr>
            <p:ph type="title"/>
          </p:nvPr>
        </p:nvSpPr>
        <p:spPr>
          <a:xfrm>
            <a:off x="250903" y="1276369"/>
            <a:ext cx="7772400" cy="1609344"/>
          </a:xfrm>
        </p:spPr>
        <p:txBody>
          <a:bodyPr>
            <a:normAutofit fontScale="90000"/>
          </a:bodyPr>
          <a:lstStyle/>
          <a:p>
            <a:r>
              <a:rPr lang="en-US" dirty="0"/>
              <a:t>We have been detecting </a:t>
            </a:r>
            <a:br>
              <a:rPr lang="en-US" dirty="0"/>
            </a:br>
            <a:br>
              <a:rPr lang="en-US" dirty="0"/>
            </a:br>
            <a:r>
              <a:rPr lang="en-US" b="1" dirty="0">
                <a:solidFill>
                  <a:srgbClr val="C00000"/>
                </a:solidFill>
              </a:rPr>
              <a:t>antineutrinos from beta decays in nuclear reactors </a:t>
            </a:r>
            <a:br>
              <a:rPr lang="en-US" dirty="0"/>
            </a:br>
            <a:br>
              <a:rPr lang="en-US" dirty="0"/>
            </a:br>
            <a:r>
              <a:rPr lang="en-US" dirty="0"/>
              <a:t>for 65 years.</a:t>
            </a:r>
            <a:br>
              <a:rPr lang="en-US" dirty="0"/>
            </a:br>
            <a:endParaRPr lang="en-US" dirty="0"/>
          </a:p>
        </p:txBody>
      </p:sp>
      <p:pic>
        <p:nvPicPr>
          <p:cNvPr id="8194" name="Picture 2" descr="Combating corrosion in the world's aging nuclear reactors">
            <a:extLst>
              <a:ext uri="{FF2B5EF4-FFF2-40B4-BE49-F238E27FC236}">
                <a16:creationId xmlns:a16="http://schemas.microsoft.com/office/drawing/2014/main" id="{1BAA3006-666E-5351-E70F-DB1D1E8B0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4097" y="2885714"/>
            <a:ext cx="5645117" cy="3858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0F1F10-0B81-330E-3DEA-A079020FC1F3}"/>
              </a:ext>
            </a:extLst>
          </p:cNvPr>
          <p:cNvSpPr txBox="1"/>
          <p:nvPr/>
        </p:nvSpPr>
        <p:spPr>
          <a:xfrm>
            <a:off x="250904" y="5129561"/>
            <a:ext cx="2592658" cy="1569660"/>
          </a:xfrm>
          <a:prstGeom prst="rect">
            <a:avLst/>
          </a:prstGeom>
          <a:noFill/>
        </p:spPr>
        <p:txBody>
          <a:bodyPr wrap="square" rtlCol="0">
            <a:spAutoFit/>
          </a:bodyPr>
          <a:lstStyle/>
          <a:p>
            <a:r>
              <a:rPr lang="en-US" sz="2400" b="1" dirty="0"/>
              <a:t>We must be basically perfect at it by now, right?</a:t>
            </a:r>
          </a:p>
        </p:txBody>
      </p:sp>
      <p:sp>
        <p:nvSpPr>
          <p:cNvPr id="3" name="Slide Number Placeholder 2">
            <a:extLst>
              <a:ext uri="{FF2B5EF4-FFF2-40B4-BE49-F238E27FC236}">
                <a16:creationId xmlns:a16="http://schemas.microsoft.com/office/drawing/2014/main" id="{CD54F699-6A1E-3325-B4D3-4A7B82FDDC2F}"/>
              </a:ext>
            </a:extLst>
          </p:cNvPr>
          <p:cNvSpPr>
            <a:spLocks noGrp="1"/>
          </p:cNvSpPr>
          <p:nvPr>
            <p:ph type="sldNum" sz="quarter" idx="12"/>
          </p:nvPr>
        </p:nvSpPr>
        <p:spPr/>
        <p:txBody>
          <a:bodyPr/>
          <a:lstStyle/>
          <a:p>
            <a:fld id="{306A001B-3330-0649-BA62-464FB54B8A89}" type="slidenum">
              <a:rPr lang="en-US" smtClean="0"/>
              <a:t>30</a:t>
            </a:fld>
            <a:endParaRPr lang="en-US"/>
          </a:p>
        </p:txBody>
      </p:sp>
    </p:spTree>
    <p:extLst>
      <p:ext uri="{BB962C8B-B14F-4D97-AF65-F5344CB8AC3E}">
        <p14:creationId xmlns:p14="http://schemas.microsoft.com/office/powerpoint/2010/main" val="441989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E28FA1-C8D7-C625-2340-EAB4BD4EB40A}"/>
              </a:ext>
            </a:extLst>
          </p:cNvPr>
          <p:cNvSpPr txBox="1"/>
          <p:nvPr/>
        </p:nvSpPr>
        <p:spPr>
          <a:xfrm>
            <a:off x="261723" y="1173864"/>
            <a:ext cx="8011680" cy="369332"/>
          </a:xfrm>
          <a:prstGeom prst="rect">
            <a:avLst/>
          </a:prstGeom>
          <a:noFill/>
        </p:spPr>
        <p:txBody>
          <a:bodyPr wrap="none" rtlCol="0">
            <a:spAutoFit/>
          </a:bodyPr>
          <a:lstStyle/>
          <a:p>
            <a:r>
              <a:rPr lang="en-US" b="1" dirty="0"/>
              <a:t>We have used reactor antineutrinos to measure oscillation parameter </a:t>
            </a:r>
            <a:endParaRPr lang="en-US" b="1" i="1" dirty="0"/>
          </a:p>
        </p:txBody>
      </p:sp>
      <p:pic>
        <p:nvPicPr>
          <p:cNvPr id="6" name="Picture 5">
            <a:extLst>
              <a:ext uri="{FF2B5EF4-FFF2-40B4-BE49-F238E27FC236}">
                <a16:creationId xmlns:a16="http://schemas.microsoft.com/office/drawing/2014/main" id="{799BA5DA-29AB-7688-FFB9-4DA546088C48}"/>
              </a:ext>
            </a:extLst>
          </p:cNvPr>
          <p:cNvPicPr>
            <a:picLocks noChangeAspect="1"/>
          </p:cNvPicPr>
          <p:nvPr/>
        </p:nvPicPr>
        <p:blipFill>
          <a:blip r:embed="rId2"/>
          <a:stretch>
            <a:fillRect/>
          </a:stretch>
        </p:blipFill>
        <p:spPr>
          <a:xfrm>
            <a:off x="35472" y="1689072"/>
            <a:ext cx="9073056" cy="3672427"/>
          </a:xfrm>
          <a:prstGeom prst="rect">
            <a:avLst/>
          </a:prstGeom>
        </p:spPr>
      </p:pic>
      <p:sp>
        <p:nvSpPr>
          <p:cNvPr id="7" name="TextBox 6">
            <a:extLst>
              <a:ext uri="{FF2B5EF4-FFF2-40B4-BE49-F238E27FC236}">
                <a16:creationId xmlns:a16="http://schemas.microsoft.com/office/drawing/2014/main" id="{E0DEB2B7-F238-8FB2-5AC4-3C735F3F2585}"/>
              </a:ext>
            </a:extLst>
          </p:cNvPr>
          <p:cNvSpPr txBox="1"/>
          <p:nvPr/>
        </p:nvSpPr>
        <p:spPr>
          <a:xfrm>
            <a:off x="1939399" y="5659168"/>
            <a:ext cx="7204601" cy="369332"/>
          </a:xfrm>
          <a:prstGeom prst="rect">
            <a:avLst/>
          </a:prstGeom>
          <a:noFill/>
        </p:spPr>
        <p:txBody>
          <a:bodyPr wrap="none" rtlCol="0">
            <a:spAutoFit/>
          </a:bodyPr>
          <a:lstStyle/>
          <a:p>
            <a:r>
              <a:rPr lang="en-US" b="1" dirty="0">
                <a:solidFill>
                  <a:srgbClr val="C00000"/>
                </a:solidFill>
              </a:rPr>
              <a:t>And is the best measured neutrino oscillation parameter ever.</a:t>
            </a:r>
          </a:p>
        </p:txBody>
      </p:sp>
      <p:pic>
        <p:nvPicPr>
          <p:cNvPr id="2" name="Picture 1">
            <a:extLst>
              <a:ext uri="{FF2B5EF4-FFF2-40B4-BE49-F238E27FC236}">
                <a16:creationId xmlns:a16="http://schemas.microsoft.com/office/drawing/2014/main" id="{4B27730B-91B5-36D8-D47D-5BE34BE1A8AB}"/>
              </a:ext>
            </a:extLst>
          </p:cNvPr>
          <p:cNvPicPr>
            <a:picLocks noChangeAspect="1"/>
          </p:cNvPicPr>
          <p:nvPr/>
        </p:nvPicPr>
        <p:blipFill>
          <a:blip r:embed="rId3"/>
          <a:stretch>
            <a:fillRect/>
          </a:stretch>
        </p:blipFill>
        <p:spPr>
          <a:xfrm>
            <a:off x="8273403" y="1188203"/>
            <a:ext cx="558800" cy="406400"/>
          </a:xfrm>
          <a:prstGeom prst="rect">
            <a:avLst/>
          </a:prstGeom>
        </p:spPr>
      </p:pic>
      <p:sp>
        <p:nvSpPr>
          <p:cNvPr id="3" name="TextBox 2">
            <a:extLst>
              <a:ext uri="{FF2B5EF4-FFF2-40B4-BE49-F238E27FC236}">
                <a16:creationId xmlns:a16="http://schemas.microsoft.com/office/drawing/2014/main" id="{D0131D1F-8555-C524-0322-0E65405FA34F}"/>
              </a:ext>
            </a:extLst>
          </p:cNvPr>
          <p:cNvSpPr txBox="1"/>
          <p:nvPr/>
        </p:nvSpPr>
        <p:spPr>
          <a:xfrm>
            <a:off x="2024813" y="6391916"/>
            <a:ext cx="6518516" cy="369332"/>
          </a:xfrm>
          <a:prstGeom prst="rect">
            <a:avLst/>
          </a:prstGeom>
          <a:noFill/>
        </p:spPr>
        <p:txBody>
          <a:bodyPr wrap="none" rtlCol="0">
            <a:spAutoFit/>
          </a:bodyPr>
          <a:lstStyle/>
          <a:p>
            <a:r>
              <a:rPr lang="en-US" i="1" dirty="0"/>
              <a:t>(more on this when we talk about neutrino oscillations later)</a:t>
            </a:r>
          </a:p>
        </p:txBody>
      </p:sp>
      <p:sp>
        <p:nvSpPr>
          <p:cNvPr id="4" name="Title 1">
            <a:extLst>
              <a:ext uri="{FF2B5EF4-FFF2-40B4-BE49-F238E27FC236}">
                <a16:creationId xmlns:a16="http://schemas.microsoft.com/office/drawing/2014/main" id="{5B3D8BB2-B6F3-0901-9E2C-D27953ACF0A0}"/>
              </a:ext>
            </a:extLst>
          </p:cNvPr>
          <p:cNvSpPr>
            <a:spLocks noGrp="1"/>
          </p:cNvSpPr>
          <p:nvPr>
            <p:ph type="title"/>
          </p:nvPr>
        </p:nvSpPr>
        <p:spPr>
          <a:xfrm>
            <a:off x="35472" y="-42414"/>
            <a:ext cx="9238785" cy="1609344"/>
          </a:xfrm>
        </p:spPr>
        <p:txBody>
          <a:bodyPr>
            <a:normAutofit/>
          </a:bodyPr>
          <a:lstStyle/>
          <a:p>
            <a:r>
              <a:rPr lang="en-US" dirty="0"/>
              <a:t>best oscillation measurement ever:</a:t>
            </a:r>
          </a:p>
        </p:txBody>
      </p:sp>
      <p:sp>
        <p:nvSpPr>
          <p:cNvPr id="8" name="Slide Number Placeholder 7">
            <a:extLst>
              <a:ext uri="{FF2B5EF4-FFF2-40B4-BE49-F238E27FC236}">
                <a16:creationId xmlns:a16="http://schemas.microsoft.com/office/drawing/2014/main" id="{7490952A-CFD3-FF5C-3B75-D7948D1774A6}"/>
              </a:ext>
            </a:extLst>
          </p:cNvPr>
          <p:cNvSpPr>
            <a:spLocks noGrp="1"/>
          </p:cNvSpPr>
          <p:nvPr>
            <p:ph type="sldNum" sz="quarter" idx="12"/>
          </p:nvPr>
        </p:nvSpPr>
        <p:spPr/>
        <p:txBody>
          <a:bodyPr/>
          <a:lstStyle/>
          <a:p>
            <a:fld id="{306A001B-3330-0649-BA62-464FB54B8A89}" type="slidenum">
              <a:rPr lang="en-US" smtClean="0"/>
              <a:t>31</a:t>
            </a:fld>
            <a:endParaRPr lang="en-US"/>
          </a:p>
        </p:txBody>
      </p:sp>
      <p:sp>
        <p:nvSpPr>
          <p:cNvPr id="9" name="TextBox 8">
            <a:extLst>
              <a:ext uri="{FF2B5EF4-FFF2-40B4-BE49-F238E27FC236}">
                <a16:creationId xmlns:a16="http://schemas.microsoft.com/office/drawing/2014/main" id="{969C047A-08B3-A79C-A213-27438C2B5283}"/>
              </a:ext>
            </a:extLst>
          </p:cNvPr>
          <p:cNvSpPr txBox="1"/>
          <p:nvPr/>
        </p:nvSpPr>
        <p:spPr>
          <a:xfrm>
            <a:off x="35472" y="11727"/>
            <a:ext cx="2143536" cy="369332"/>
          </a:xfrm>
          <a:prstGeom prst="rect">
            <a:avLst/>
          </a:prstGeom>
          <a:noFill/>
        </p:spPr>
        <p:txBody>
          <a:bodyPr wrap="none" rtlCol="0">
            <a:spAutoFit/>
          </a:bodyPr>
          <a:lstStyle/>
          <a:p>
            <a:r>
              <a:rPr lang="en-US" b="1" i="1" dirty="0">
                <a:solidFill>
                  <a:schemeClr val="bg1">
                    <a:lumMod val="50000"/>
                  </a:schemeClr>
                </a:solidFill>
              </a:rPr>
              <a:t>Evidence in favor:</a:t>
            </a:r>
          </a:p>
        </p:txBody>
      </p:sp>
    </p:spTree>
    <p:extLst>
      <p:ext uri="{BB962C8B-B14F-4D97-AF65-F5344CB8AC3E}">
        <p14:creationId xmlns:p14="http://schemas.microsoft.com/office/powerpoint/2010/main" val="3851980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BA28-84A9-25BF-4F9B-94D0DE8FA58D}"/>
              </a:ext>
            </a:extLst>
          </p:cNvPr>
          <p:cNvSpPr>
            <a:spLocks noGrp="1"/>
          </p:cNvSpPr>
          <p:nvPr>
            <p:ph type="title"/>
          </p:nvPr>
        </p:nvSpPr>
        <p:spPr>
          <a:xfrm>
            <a:off x="284356" y="-108041"/>
            <a:ext cx="8513956" cy="1609344"/>
          </a:xfrm>
        </p:spPr>
        <p:txBody>
          <a:bodyPr>
            <a:normAutofit/>
          </a:bodyPr>
          <a:lstStyle/>
          <a:p>
            <a:r>
              <a:rPr lang="en-US" sz="3600" dirty="0"/>
              <a:t>all is not well if we measure the fluxes</a:t>
            </a:r>
          </a:p>
        </p:txBody>
      </p:sp>
      <p:sp>
        <p:nvSpPr>
          <p:cNvPr id="3" name="Content Placeholder 2">
            <a:extLst>
              <a:ext uri="{FF2B5EF4-FFF2-40B4-BE49-F238E27FC236}">
                <a16:creationId xmlns:a16="http://schemas.microsoft.com/office/drawing/2014/main" id="{55C3584A-F987-18F1-3521-EBF2F988DA82}"/>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A6EA3DA-A3DB-B0AB-DBD2-EB160D4383B4}"/>
              </a:ext>
            </a:extLst>
          </p:cNvPr>
          <p:cNvPicPr>
            <a:picLocks noChangeAspect="1"/>
          </p:cNvPicPr>
          <p:nvPr/>
        </p:nvPicPr>
        <p:blipFill>
          <a:blip r:embed="rId2"/>
          <a:stretch>
            <a:fillRect/>
          </a:stretch>
        </p:blipFill>
        <p:spPr>
          <a:xfrm>
            <a:off x="685799" y="899011"/>
            <a:ext cx="7772400" cy="4117142"/>
          </a:xfrm>
          <a:prstGeom prst="rect">
            <a:avLst/>
          </a:prstGeom>
        </p:spPr>
      </p:pic>
      <p:sp>
        <p:nvSpPr>
          <p:cNvPr id="5" name="TextBox 4">
            <a:extLst>
              <a:ext uri="{FF2B5EF4-FFF2-40B4-BE49-F238E27FC236}">
                <a16:creationId xmlns:a16="http://schemas.microsoft.com/office/drawing/2014/main" id="{7A50AF28-1B15-AE72-473A-9831324D40C8}"/>
              </a:ext>
            </a:extLst>
          </p:cNvPr>
          <p:cNvSpPr txBox="1"/>
          <p:nvPr/>
        </p:nvSpPr>
        <p:spPr>
          <a:xfrm>
            <a:off x="178419" y="5205724"/>
            <a:ext cx="8787161" cy="1477328"/>
          </a:xfrm>
          <a:prstGeom prst="rect">
            <a:avLst/>
          </a:prstGeom>
          <a:noFill/>
        </p:spPr>
        <p:txBody>
          <a:bodyPr wrap="square" rtlCol="0">
            <a:spAutoFit/>
          </a:bodyPr>
          <a:lstStyle/>
          <a:p>
            <a:pPr marL="285750" indent="-285750">
              <a:buFontTx/>
              <a:buChar char="-"/>
            </a:pPr>
            <a:r>
              <a:rPr lang="en-US" dirty="0"/>
              <a:t>There is a general tendency for world data on neutrino rates to be low compared to flux predictions.</a:t>
            </a:r>
          </a:p>
          <a:p>
            <a:pPr marL="285750" indent="-285750">
              <a:buFontTx/>
              <a:buChar char="-"/>
            </a:pPr>
            <a:r>
              <a:rPr lang="en-US" dirty="0"/>
              <a:t>A tangled story, mostly related to evolving theory: Used to be fine, then it was much worse, now its still an significant disagreement but less than before...</a:t>
            </a:r>
          </a:p>
          <a:p>
            <a:pPr marL="285750" indent="-285750">
              <a:buFontTx/>
              <a:buChar char="-"/>
            </a:pPr>
            <a:r>
              <a:rPr lang="en-US" dirty="0"/>
              <a:t>This discrepancy is called the </a:t>
            </a:r>
            <a:r>
              <a:rPr lang="en-US" b="1" dirty="0">
                <a:solidFill>
                  <a:srgbClr val="C00000"/>
                </a:solidFill>
              </a:rPr>
              <a:t>Reactor Antineutrino Anomaly (RAA)</a:t>
            </a:r>
          </a:p>
        </p:txBody>
      </p:sp>
      <p:sp>
        <p:nvSpPr>
          <p:cNvPr id="6" name="Slide Number Placeholder 5">
            <a:extLst>
              <a:ext uri="{FF2B5EF4-FFF2-40B4-BE49-F238E27FC236}">
                <a16:creationId xmlns:a16="http://schemas.microsoft.com/office/drawing/2014/main" id="{4B9868DE-3E9B-011E-B13E-17E7208C0D73}"/>
              </a:ext>
            </a:extLst>
          </p:cNvPr>
          <p:cNvSpPr>
            <a:spLocks noGrp="1"/>
          </p:cNvSpPr>
          <p:nvPr>
            <p:ph type="sldNum" sz="quarter" idx="12"/>
          </p:nvPr>
        </p:nvSpPr>
        <p:spPr/>
        <p:txBody>
          <a:bodyPr/>
          <a:lstStyle/>
          <a:p>
            <a:fld id="{306A001B-3330-0649-BA62-464FB54B8A89}" type="slidenum">
              <a:rPr lang="en-US" smtClean="0"/>
              <a:t>32</a:t>
            </a:fld>
            <a:endParaRPr lang="en-US"/>
          </a:p>
        </p:txBody>
      </p:sp>
      <p:sp>
        <p:nvSpPr>
          <p:cNvPr id="7" name="TextBox 6">
            <a:extLst>
              <a:ext uri="{FF2B5EF4-FFF2-40B4-BE49-F238E27FC236}">
                <a16:creationId xmlns:a16="http://schemas.microsoft.com/office/drawing/2014/main" id="{6F8A936A-9455-6315-6292-E734FE6FF6A9}"/>
              </a:ext>
            </a:extLst>
          </p:cNvPr>
          <p:cNvSpPr txBox="1"/>
          <p:nvPr/>
        </p:nvSpPr>
        <p:spPr>
          <a:xfrm>
            <a:off x="35472" y="11727"/>
            <a:ext cx="2125903" cy="369332"/>
          </a:xfrm>
          <a:prstGeom prst="rect">
            <a:avLst/>
          </a:prstGeom>
          <a:noFill/>
        </p:spPr>
        <p:txBody>
          <a:bodyPr wrap="none" rtlCol="0">
            <a:spAutoFit/>
          </a:bodyPr>
          <a:lstStyle/>
          <a:p>
            <a:r>
              <a:rPr lang="en-US" b="1" i="1" dirty="0">
                <a:solidFill>
                  <a:schemeClr val="bg1">
                    <a:lumMod val="50000"/>
                  </a:schemeClr>
                </a:solidFill>
              </a:rPr>
              <a:t>Evidence against:</a:t>
            </a:r>
          </a:p>
        </p:txBody>
      </p:sp>
    </p:spTree>
    <p:extLst>
      <p:ext uri="{BB962C8B-B14F-4D97-AF65-F5344CB8AC3E}">
        <p14:creationId xmlns:p14="http://schemas.microsoft.com/office/powerpoint/2010/main" val="1679218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C680-736B-EA56-9B17-2AFBF125E88B}"/>
              </a:ext>
            </a:extLst>
          </p:cNvPr>
          <p:cNvSpPr>
            <a:spLocks noGrp="1"/>
          </p:cNvSpPr>
          <p:nvPr>
            <p:ph type="title"/>
          </p:nvPr>
        </p:nvSpPr>
        <p:spPr>
          <a:xfrm>
            <a:off x="328448" y="242894"/>
            <a:ext cx="7772400" cy="1609344"/>
          </a:xfrm>
        </p:spPr>
        <p:txBody>
          <a:bodyPr/>
          <a:lstStyle/>
          <a:p>
            <a:r>
              <a:rPr lang="en-US" dirty="0"/>
              <a:t>New physics at reactors</a:t>
            </a:r>
          </a:p>
        </p:txBody>
      </p:sp>
      <p:sp>
        <p:nvSpPr>
          <p:cNvPr id="3" name="Content Placeholder 2">
            <a:extLst>
              <a:ext uri="{FF2B5EF4-FFF2-40B4-BE49-F238E27FC236}">
                <a16:creationId xmlns:a16="http://schemas.microsoft.com/office/drawing/2014/main" id="{B05C3C6C-9806-23E5-CD6D-C26BADDAA4CE}"/>
              </a:ext>
            </a:extLst>
          </p:cNvPr>
          <p:cNvSpPr>
            <a:spLocks noGrp="1"/>
          </p:cNvSpPr>
          <p:nvPr>
            <p:ph idx="1"/>
          </p:nvPr>
        </p:nvSpPr>
        <p:spPr>
          <a:xfrm>
            <a:off x="328448" y="2093976"/>
            <a:ext cx="4064876" cy="4050792"/>
          </a:xfrm>
        </p:spPr>
        <p:txBody>
          <a:bodyPr>
            <a:normAutofit lnSpcReduction="10000"/>
          </a:bodyPr>
          <a:lstStyle/>
          <a:p>
            <a:r>
              <a:rPr lang="en-US" dirty="0"/>
              <a:t>Some have interpreted the RAA as evidence for new physics in neutrino oscillations.</a:t>
            </a:r>
          </a:p>
          <a:p>
            <a:endParaRPr lang="en-US" dirty="0"/>
          </a:p>
          <a:p>
            <a:r>
              <a:rPr lang="en-US" dirty="0"/>
              <a:t>The RAA has generally been among the weaker of the neutrino anomalies, since the calculations of the fluxes are both:</a:t>
            </a:r>
          </a:p>
          <a:p>
            <a:r>
              <a:rPr lang="en-US" dirty="0"/>
              <a:t>1. very involved </a:t>
            </a:r>
            <a:br>
              <a:rPr lang="en-US" dirty="0"/>
            </a:br>
            <a:r>
              <a:rPr lang="en-US" dirty="0"/>
              <a:t>	and</a:t>
            </a:r>
          </a:p>
          <a:p>
            <a:r>
              <a:rPr lang="en-US" dirty="0"/>
              <a:t>2. have a history of significantly changes between iterations.</a:t>
            </a:r>
          </a:p>
        </p:txBody>
      </p:sp>
      <p:sp>
        <p:nvSpPr>
          <p:cNvPr id="4" name="Slide Number Placeholder 3">
            <a:extLst>
              <a:ext uri="{FF2B5EF4-FFF2-40B4-BE49-F238E27FC236}">
                <a16:creationId xmlns:a16="http://schemas.microsoft.com/office/drawing/2014/main" id="{46F5932A-B535-B4EE-D8B5-48052C2EC36F}"/>
              </a:ext>
            </a:extLst>
          </p:cNvPr>
          <p:cNvSpPr>
            <a:spLocks noGrp="1"/>
          </p:cNvSpPr>
          <p:nvPr>
            <p:ph type="sldNum" sz="quarter" idx="12"/>
          </p:nvPr>
        </p:nvSpPr>
        <p:spPr/>
        <p:txBody>
          <a:bodyPr/>
          <a:lstStyle/>
          <a:p>
            <a:fld id="{306A001B-3330-0649-BA62-464FB54B8A89}" type="slidenum">
              <a:rPr lang="en-US" smtClean="0"/>
              <a:t>33</a:t>
            </a:fld>
            <a:endParaRPr lang="en-US"/>
          </a:p>
        </p:txBody>
      </p:sp>
      <p:pic>
        <p:nvPicPr>
          <p:cNvPr id="1026" name="Picture 2" descr="Universe | Free Full-Text | Status of Anomalies and Sterile Neutrino  Searches at Nuclear Reactors">
            <a:extLst>
              <a:ext uri="{FF2B5EF4-FFF2-40B4-BE49-F238E27FC236}">
                <a16:creationId xmlns:a16="http://schemas.microsoft.com/office/drawing/2014/main" id="{98383DF7-8E2F-2FFB-C783-F07813391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518" y="1838417"/>
            <a:ext cx="4413716" cy="481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358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7568F0-615D-7010-1D9B-3DD2C157A361}"/>
              </a:ext>
            </a:extLst>
          </p:cNvPr>
          <p:cNvSpPr>
            <a:spLocks noGrp="1"/>
          </p:cNvSpPr>
          <p:nvPr>
            <p:ph idx="1"/>
          </p:nvPr>
        </p:nvSpPr>
        <p:spPr>
          <a:xfrm>
            <a:off x="588896" y="1916684"/>
            <a:ext cx="3983104" cy="3489631"/>
          </a:xfrm>
        </p:spPr>
        <p:txBody>
          <a:bodyPr>
            <a:normAutofit/>
          </a:bodyPr>
          <a:lstStyle/>
          <a:p>
            <a:r>
              <a:rPr lang="en-US" sz="1800" dirty="0"/>
              <a:t>Neutrino flux depends on state of the reactor fuel. </a:t>
            </a:r>
          </a:p>
          <a:p>
            <a:r>
              <a:rPr lang="en-US" sz="1800" baseline="30000" dirty="0"/>
              <a:t>235</a:t>
            </a:r>
            <a:r>
              <a:rPr lang="en-US" sz="1800" dirty="0"/>
              <a:t>U is the main fissile isotope.</a:t>
            </a:r>
          </a:p>
          <a:p>
            <a:r>
              <a:rPr lang="en-US" sz="1800" dirty="0"/>
              <a:t>As reactor operates, other fissile materials build up, with their own fission patterns </a:t>
            </a:r>
            <a:r>
              <a:rPr lang="en-US" sz="1800" dirty="0">
                <a:sym typeface="Wingdings" pitchFamily="2" charset="2"/>
              </a:rPr>
              <a:t></a:t>
            </a:r>
          </a:p>
          <a:p>
            <a:r>
              <a:rPr lang="en-US" sz="1800" dirty="0">
                <a:sym typeface="Wingdings" pitchFamily="2" charset="2"/>
              </a:rPr>
              <a:t>Each fission creates ~200MeV of energy and a chain of decays yielding approx. 6 antineutrinos.</a:t>
            </a:r>
          </a:p>
        </p:txBody>
      </p:sp>
      <p:pic>
        <p:nvPicPr>
          <p:cNvPr id="4" name="Picture 3">
            <a:extLst>
              <a:ext uri="{FF2B5EF4-FFF2-40B4-BE49-F238E27FC236}">
                <a16:creationId xmlns:a16="http://schemas.microsoft.com/office/drawing/2014/main" id="{84E0585D-ED02-49B0-F2C0-BC344FC77AA6}"/>
              </a:ext>
            </a:extLst>
          </p:cNvPr>
          <p:cNvPicPr>
            <a:picLocks noChangeAspect="1"/>
          </p:cNvPicPr>
          <p:nvPr/>
        </p:nvPicPr>
        <p:blipFill>
          <a:blip r:embed="rId2"/>
          <a:stretch>
            <a:fillRect/>
          </a:stretch>
        </p:blipFill>
        <p:spPr>
          <a:xfrm>
            <a:off x="303748" y="291662"/>
            <a:ext cx="8596499" cy="1446198"/>
          </a:xfrm>
          <a:prstGeom prst="rect">
            <a:avLst/>
          </a:prstGeom>
        </p:spPr>
      </p:pic>
      <p:pic>
        <p:nvPicPr>
          <p:cNvPr id="5" name="Picture 4">
            <a:extLst>
              <a:ext uri="{FF2B5EF4-FFF2-40B4-BE49-F238E27FC236}">
                <a16:creationId xmlns:a16="http://schemas.microsoft.com/office/drawing/2014/main" id="{786761CA-01F3-4FFF-D69B-FAEBB3CEFD59}"/>
              </a:ext>
            </a:extLst>
          </p:cNvPr>
          <p:cNvPicPr>
            <a:picLocks noChangeAspect="1"/>
          </p:cNvPicPr>
          <p:nvPr/>
        </p:nvPicPr>
        <p:blipFill>
          <a:blip r:embed="rId3"/>
          <a:stretch>
            <a:fillRect/>
          </a:stretch>
        </p:blipFill>
        <p:spPr>
          <a:xfrm>
            <a:off x="4572000" y="2556750"/>
            <a:ext cx="4380310" cy="3113964"/>
          </a:xfrm>
          <a:prstGeom prst="rect">
            <a:avLst/>
          </a:prstGeom>
        </p:spPr>
      </p:pic>
      <p:pic>
        <p:nvPicPr>
          <p:cNvPr id="6" name="Picture 5">
            <a:extLst>
              <a:ext uri="{FF2B5EF4-FFF2-40B4-BE49-F238E27FC236}">
                <a16:creationId xmlns:a16="http://schemas.microsoft.com/office/drawing/2014/main" id="{C05FBAD7-0E51-706A-EF26-05C2466E3A0C}"/>
              </a:ext>
            </a:extLst>
          </p:cNvPr>
          <p:cNvPicPr>
            <a:picLocks noChangeAspect="1"/>
          </p:cNvPicPr>
          <p:nvPr/>
        </p:nvPicPr>
        <p:blipFill>
          <a:blip r:embed="rId4"/>
          <a:stretch>
            <a:fillRect/>
          </a:stretch>
        </p:blipFill>
        <p:spPr>
          <a:xfrm>
            <a:off x="286073" y="4818309"/>
            <a:ext cx="4285927" cy="1704811"/>
          </a:xfrm>
          <a:prstGeom prst="rect">
            <a:avLst/>
          </a:prstGeom>
        </p:spPr>
      </p:pic>
      <p:sp>
        <p:nvSpPr>
          <p:cNvPr id="2" name="Slide Number Placeholder 1">
            <a:extLst>
              <a:ext uri="{FF2B5EF4-FFF2-40B4-BE49-F238E27FC236}">
                <a16:creationId xmlns:a16="http://schemas.microsoft.com/office/drawing/2014/main" id="{98E52050-1AF1-A77F-8658-7D1DD031DB0C}"/>
              </a:ext>
            </a:extLst>
          </p:cNvPr>
          <p:cNvSpPr>
            <a:spLocks noGrp="1"/>
          </p:cNvSpPr>
          <p:nvPr>
            <p:ph type="sldNum" sz="quarter" idx="12"/>
          </p:nvPr>
        </p:nvSpPr>
        <p:spPr/>
        <p:txBody>
          <a:bodyPr/>
          <a:lstStyle/>
          <a:p>
            <a:fld id="{306A001B-3330-0649-BA62-464FB54B8A89}" type="slidenum">
              <a:rPr lang="en-US" smtClean="0"/>
              <a:t>34</a:t>
            </a:fld>
            <a:endParaRPr lang="en-US"/>
          </a:p>
        </p:txBody>
      </p:sp>
    </p:spTree>
    <p:extLst>
      <p:ext uri="{BB962C8B-B14F-4D97-AF65-F5344CB8AC3E}">
        <p14:creationId xmlns:p14="http://schemas.microsoft.com/office/powerpoint/2010/main" val="856257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0283-F629-0666-0884-04F27D6CE459}"/>
              </a:ext>
            </a:extLst>
          </p:cNvPr>
          <p:cNvSpPr>
            <a:spLocks noGrp="1"/>
          </p:cNvSpPr>
          <p:nvPr>
            <p:ph type="title"/>
          </p:nvPr>
        </p:nvSpPr>
        <p:spPr>
          <a:xfrm>
            <a:off x="351264" y="0"/>
            <a:ext cx="7772400" cy="1609344"/>
          </a:xfrm>
        </p:spPr>
        <p:txBody>
          <a:bodyPr/>
          <a:lstStyle/>
          <a:p>
            <a:r>
              <a:rPr lang="en-US" dirty="0"/>
              <a:t>Resolving the RAA?</a:t>
            </a:r>
          </a:p>
        </p:txBody>
      </p:sp>
      <p:sp>
        <p:nvSpPr>
          <p:cNvPr id="3" name="Content Placeholder 2">
            <a:extLst>
              <a:ext uri="{FF2B5EF4-FFF2-40B4-BE49-F238E27FC236}">
                <a16:creationId xmlns:a16="http://schemas.microsoft.com/office/drawing/2014/main" id="{9B055169-F46E-3DD4-0DB7-2A98587978A1}"/>
              </a:ext>
            </a:extLst>
          </p:cNvPr>
          <p:cNvSpPr>
            <a:spLocks noGrp="1"/>
          </p:cNvSpPr>
          <p:nvPr>
            <p:ph idx="1"/>
          </p:nvPr>
        </p:nvSpPr>
        <p:spPr>
          <a:xfrm>
            <a:off x="645582" y="1260398"/>
            <a:ext cx="3243246" cy="4050792"/>
          </a:xfrm>
        </p:spPr>
        <p:txBody>
          <a:bodyPr>
            <a:normAutofit lnSpcReduction="10000"/>
          </a:bodyPr>
          <a:lstStyle/>
          <a:p>
            <a:pPr marL="0" indent="0">
              <a:buNone/>
            </a:pPr>
            <a:r>
              <a:rPr lang="en-US" dirty="0" err="1"/>
              <a:t>Daya</a:t>
            </a:r>
            <a:r>
              <a:rPr lang="en-US" dirty="0"/>
              <a:t> Bay has observed that the strength of the RAA depends on the ratio of fissile isotopes during burnup.</a:t>
            </a:r>
          </a:p>
          <a:p>
            <a:pPr marL="0" indent="0">
              <a:buNone/>
            </a:pPr>
            <a:endParaRPr lang="en-US" dirty="0"/>
          </a:p>
          <a:p>
            <a:pPr marL="0" indent="0">
              <a:buNone/>
            </a:pPr>
            <a:r>
              <a:rPr lang="en-US" dirty="0"/>
              <a:t>- Consistent with </a:t>
            </a:r>
            <a:r>
              <a:rPr lang="en-US" baseline="30000" dirty="0"/>
              <a:t>235</a:t>
            </a:r>
            <a:r>
              <a:rPr lang="en-US" dirty="0"/>
              <a:t>U neutrinos being underpredicted</a:t>
            </a:r>
          </a:p>
          <a:p>
            <a:pPr marL="0" indent="0">
              <a:buNone/>
            </a:pPr>
            <a:endParaRPr lang="en-US" dirty="0"/>
          </a:p>
          <a:p>
            <a:pPr marL="0" indent="0">
              <a:buNone/>
            </a:pPr>
            <a:r>
              <a:rPr lang="en-US" dirty="0"/>
              <a:t>- Not consistent with new neutrino oscillation physics.</a:t>
            </a:r>
          </a:p>
        </p:txBody>
      </p:sp>
      <p:sp>
        <p:nvSpPr>
          <p:cNvPr id="7" name="Slide Number Placeholder 6">
            <a:extLst>
              <a:ext uri="{FF2B5EF4-FFF2-40B4-BE49-F238E27FC236}">
                <a16:creationId xmlns:a16="http://schemas.microsoft.com/office/drawing/2014/main" id="{2B60BCDF-2368-FEAD-7DAE-AC516AEEC451}"/>
              </a:ext>
            </a:extLst>
          </p:cNvPr>
          <p:cNvSpPr>
            <a:spLocks noGrp="1"/>
          </p:cNvSpPr>
          <p:nvPr>
            <p:ph type="sldNum" sz="quarter" idx="12"/>
          </p:nvPr>
        </p:nvSpPr>
        <p:spPr/>
        <p:txBody>
          <a:bodyPr/>
          <a:lstStyle/>
          <a:p>
            <a:fld id="{306A001B-3330-0649-BA62-464FB54B8A89}" type="slidenum">
              <a:rPr lang="en-US" smtClean="0"/>
              <a:t>35</a:t>
            </a:fld>
            <a:endParaRPr lang="en-US"/>
          </a:p>
        </p:txBody>
      </p:sp>
      <p:pic>
        <p:nvPicPr>
          <p:cNvPr id="9" name="Picture 8">
            <a:extLst>
              <a:ext uri="{FF2B5EF4-FFF2-40B4-BE49-F238E27FC236}">
                <a16:creationId xmlns:a16="http://schemas.microsoft.com/office/drawing/2014/main" id="{FC91BAB2-25A4-4555-EDAF-24E4D347ACB3}"/>
              </a:ext>
            </a:extLst>
          </p:cNvPr>
          <p:cNvPicPr>
            <a:picLocks noChangeAspect="1"/>
          </p:cNvPicPr>
          <p:nvPr/>
        </p:nvPicPr>
        <p:blipFill rotWithShape="1">
          <a:blip r:embed="rId2"/>
          <a:srcRect r="50244"/>
          <a:stretch/>
        </p:blipFill>
        <p:spPr>
          <a:xfrm>
            <a:off x="4196154" y="1260398"/>
            <a:ext cx="4947845" cy="4898664"/>
          </a:xfrm>
          <a:prstGeom prst="rect">
            <a:avLst/>
          </a:prstGeom>
        </p:spPr>
      </p:pic>
    </p:spTree>
    <p:extLst>
      <p:ext uri="{BB962C8B-B14F-4D97-AF65-F5344CB8AC3E}">
        <p14:creationId xmlns:p14="http://schemas.microsoft.com/office/powerpoint/2010/main" val="68531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8943-50C1-FBC3-F93C-66CAB2E9AF88}"/>
              </a:ext>
            </a:extLst>
          </p:cNvPr>
          <p:cNvSpPr>
            <a:spLocks noGrp="1"/>
          </p:cNvSpPr>
          <p:nvPr>
            <p:ph type="title"/>
          </p:nvPr>
        </p:nvSpPr>
        <p:spPr>
          <a:xfrm>
            <a:off x="496614" y="-118872"/>
            <a:ext cx="7772400" cy="1609344"/>
          </a:xfrm>
        </p:spPr>
        <p:txBody>
          <a:bodyPr/>
          <a:lstStyle/>
          <a:p>
            <a:r>
              <a:rPr lang="en-US" dirty="0"/>
              <a:t>Research reactors</a:t>
            </a:r>
          </a:p>
        </p:txBody>
      </p:sp>
      <p:sp>
        <p:nvSpPr>
          <p:cNvPr id="4" name="Slide Number Placeholder 3">
            <a:extLst>
              <a:ext uri="{FF2B5EF4-FFF2-40B4-BE49-F238E27FC236}">
                <a16:creationId xmlns:a16="http://schemas.microsoft.com/office/drawing/2014/main" id="{FF958C0F-FD86-2327-37A5-BF492620D6E2}"/>
              </a:ext>
            </a:extLst>
          </p:cNvPr>
          <p:cNvSpPr>
            <a:spLocks noGrp="1"/>
          </p:cNvSpPr>
          <p:nvPr>
            <p:ph type="sldNum" sz="quarter" idx="12"/>
          </p:nvPr>
        </p:nvSpPr>
        <p:spPr/>
        <p:txBody>
          <a:bodyPr/>
          <a:lstStyle/>
          <a:p>
            <a:fld id="{306A001B-3330-0649-BA62-464FB54B8A89}" type="slidenum">
              <a:rPr lang="en-US" smtClean="0"/>
              <a:t>36</a:t>
            </a:fld>
            <a:endParaRPr lang="en-US"/>
          </a:p>
        </p:txBody>
      </p:sp>
      <p:sp>
        <p:nvSpPr>
          <p:cNvPr id="5" name="Content Placeholder 2">
            <a:extLst>
              <a:ext uri="{FF2B5EF4-FFF2-40B4-BE49-F238E27FC236}">
                <a16:creationId xmlns:a16="http://schemas.microsoft.com/office/drawing/2014/main" id="{0F3ADAE5-D1EC-20DB-8723-7177940D607A}"/>
              </a:ext>
            </a:extLst>
          </p:cNvPr>
          <p:cNvSpPr txBox="1">
            <a:spLocks/>
          </p:cNvSpPr>
          <p:nvPr/>
        </p:nvSpPr>
        <p:spPr>
          <a:xfrm>
            <a:off x="1119786" y="1914600"/>
            <a:ext cx="370508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1800" b="1" dirty="0">
                <a:solidFill>
                  <a:srgbClr val="C00000"/>
                </a:solidFill>
              </a:rPr>
              <a:t>STEREO confirms underprediction in the </a:t>
            </a:r>
            <a:r>
              <a:rPr lang="en-US" sz="1800" b="1" baseline="30000" dirty="0">
                <a:solidFill>
                  <a:srgbClr val="C00000"/>
                </a:solidFill>
              </a:rPr>
              <a:t>235</a:t>
            </a:r>
            <a:r>
              <a:rPr lang="en-US" sz="1800" b="1" dirty="0">
                <a:solidFill>
                  <a:srgbClr val="C00000"/>
                </a:solidFill>
              </a:rPr>
              <a:t>U neutrino yields.</a:t>
            </a:r>
          </a:p>
        </p:txBody>
      </p:sp>
      <p:pic>
        <p:nvPicPr>
          <p:cNvPr id="6" name="Picture 5">
            <a:extLst>
              <a:ext uri="{FF2B5EF4-FFF2-40B4-BE49-F238E27FC236}">
                <a16:creationId xmlns:a16="http://schemas.microsoft.com/office/drawing/2014/main" id="{ED3EF2FB-CF0C-E3C6-D78E-50CA40DECFF1}"/>
              </a:ext>
            </a:extLst>
          </p:cNvPr>
          <p:cNvPicPr>
            <a:picLocks noChangeAspect="1"/>
          </p:cNvPicPr>
          <p:nvPr/>
        </p:nvPicPr>
        <p:blipFill>
          <a:blip r:embed="rId2"/>
          <a:stretch>
            <a:fillRect/>
          </a:stretch>
        </p:blipFill>
        <p:spPr>
          <a:xfrm>
            <a:off x="480541" y="2832553"/>
            <a:ext cx="4091459" cy="3541971"/>
          </a:xfrm>
          <a:prstGeom prst="rect">
            <a:avLst/>
          </a:prstGeom>
        </p:spPr>
      </p:pic>
      <p:sp>
        <p:nvSpPr>
          <p:cNvPr id="8" name="TextBox 7">
            <a:extLst>
              <a:ext uri="{FF2B5EF4-FFF2-40B4-BE49-F238E27FC236}">
                <a16:creationId xmlns:a16="http://schemas.microsoft.com/office/drawing/2014/main" id="{E643D9E1-E905-0888-D39D-E1DAE1727DDE}"/>
              </a:ext>
            </a:extLst>
          </p:cNvPr>
          <p:cNvSpPr txBox="1"/>
          <p:nvPr/>
        </p:nvSpPr>
        <p:spPr>
          <a:xfrm>
            <a:off x="686326" y="1119514"/>
            <a:ext cx="8277080" cy="646331"/>
          </a:xfrm>
          <a:prstGeom prst="rect">
            <a:avLst/>
          </a:prstGeom>
          <a:noFill/>
        </p:spPr>
        <p:txBody>
          <a:bodyPr wrap="square">
            <a:spAutoFit/>
          </a:bodyPr>
          <a:lstStyle/>
          <a:p>
            <a:pPr marL="0" indent="0">
              <a:buNone/>
            </a:pPr>
            <a:r>
              <a:rPr lang="en-US" dirty="0"/>
              <a:t>Research reactors are mostly </a:t>
            </a:r>
            <a:r>
              <a:rPr lang="en-US" baseline="30000" dirty="0"/>
              <a:t>235</a:t>
            </a:r>
            <a:r>
              <a:rPr lang="en-US" dirty="0"/>
              <a:t>U, vs commercial power reactors which mix up the isotopes.</a:t>
            </a:r>
          </a:p>
        </p:txBody>
      </p:sp>
    </p:spTree>
    <p:extLst>
      <p:ext uri="{BB962C8B-B14F-4D97-AF65-F5344CB8AC3E}">
        <p14:creationId xmlns:p14="http://schemas.microsoft.com/office/powerpoint/2010/main" val="3817736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8943-50C1-FBC3-F93C-66CAB2E9AF88}"/>
              </a:ext>
            </a:extLst>
          </p:cNvPr>
          <p:cNvSpPr>
            <a:spLocks noGrp="1"/>
          </p:cNvSpPr>
          <p:nvPr>
            <p:ph type="title"/>
          </p:nvPr>
        </p:nvSpPr>
        <p:spPr>
          <a:xfrm>
            <a:off x="496614" y="-118872"/>
            <a:ext cx="7772400" cy="1609344"/>
          </a:xfrm>
        </p:spPr>
        <p:txBody>
          <a:bodyPr/>
          <a:lstStyle/>
          <a:p>
            <a:r>
              <a:rPr lang="en-US" dirty="0"/>
              <a:t>Research reactors</a:t>
            </a:r>
          </a:p>
        </p:txBody>
      </p:sp>
      <p:sp>
        <p:nvSpPr>
          <p:cNvPr id="4" name="Slide Number Placeholder 3">
            <a:extLst>
              <a:ext uri="{FF2B5EF4-FFF2-40B4-BE49-F238E27FC236}">
                <a16:creationId xmlns:a16="http://schemas.microsoft.com/office/drawing/2014/main" id="{FF958C0F-FD86-2327-37A5-BF492620D6E2}"/>
              </a:ext>
            </a:extLst>
          </p:cNvPr>
          <p:cNvSpPr>
            <a:spLocks noGrp="1"/>
          </p:cNvSpPr>
          <p:nvPr>
            <p:ph type="sldNum" sz="quarter" idx="12"/>
          </p:nvPr>
        </p:nvSpPr>
        <p:spPr/>
        <p:txBody>
          <a:bodyPr/>
          <a:lstStyle/>
          <a:p>
            <a:fld id="{306A001B-3330-0649-BA62-464FB54B8A89}" type="slidenum">
              <a:rPr lang="en-US" smtClean="0"/>
              <a:t>37</a:t>
            </a:fld>
            <a:endParaRPr lang="en-US"/>
          </a:p>
        </p:txBody>
      </p:sp>
      <p:sp>
        <p:nvSpPr>
          <p:cNvPr id="5" name="Content Placeholder 2">
            <a:extLst>
              <a:ext uri="{FF2B5EF4-FFF2-40B4-BE49-F238E27FC236}">
                <a16:creationId xmlns:a16="http://schemas.microsoft.com/office/drawing/2014/main" id="{0F3ADAE5-D1EC-20DB-8723-7177940D607A}"/>
              </a:ext>
            </a:extLst>
          </p:cNvPr>
          <p:cNvSpPr txBox="1">
            <a:spLocks/>
          </p:cNvSpPr>
          <p:nvPr/>
        </p:nvSpPr>
        <p:spPr>
          <a:xfrm>
            <a:off x="1119786" y="1914600"/>
            <a:ext cx="3705080"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1800" b="1" dirty="0">
                <a:solidFill>
                  <a:srgbClr val="C00000"/>
                </a:solidFill>
              </a:rPr>
              <a:t>STEREO confirms underprediction in the </a:t>
            </a:r>
            <a:r>
              <a:rPr lang="en-US" sz="1800" b="1" baseline="30000" dirty="0">
                <a:solidFill>
                  <a:srgbClr val="C00000"/>
                </a:solidFill>
              </a:rPr>
              <a:t>235</a:t>
            </a:r>
            <a:r>
              <a:rPr lang="en-US" sz="1800" b="1" dirty="0">
                <a:solidFill>
                  <a:srgbClr val="C00000"/>
                </a:solidFill>
              </a:rPr>
              <a:t>U neutrino yields.</a:t>
            </a:r>
          </a:p>
        </p:txBody>
      </p:sp>
      <p:pic>
        <p:nvPicPr>
          <p:cNvPr id="6" name="Picture 5">
            <a:extLst>
              <a:ext uri="{FF2B5EF4-FFF2-40B4-BE49-F238E27FC236}">
                <a16:creationId xmlns:a16="http://schemas.microsoft.com/office/drawing/2014/main" id="{ED3EF2FB-CF0C-E3C6-D78E-50CA40DECFF1}"/>
              </a:ext>
            </a:extLst>
          </p:cNvPr>
          <p:cNvPicPr>
            <a:picLocks noChangeAspect="1"/>
          </p:cNvPicPr>
          <p:nvPr/>
        </p:nvPicPr>
        <p:blipFill>
          <a:blip r:embed="rId2"/>
          <a:stretch>
            <a:fillRect/>
          </a:stretch>
        </p:blipFill>
        <p:spPr>
          <a:xfrm>
            <a:off x="480541" y="2832553"/>
            <a:ext cx="4091459" cy="3541971"/>
          </a:xfrm>
          <a:prstGeom prst="rect">
            <a:avLst/>
          </a:prstGeom>
        </p:spPr>
      </p:pic>
      <p:sp>
        <p:nvSpPr>
          <p:cNvPr id="8" name="TextBox 7">
            <a:extLst>
              <a:ext uri="{FF2B5EF4-FFF2-40B4-BE49-F238E27FC236}">
                <a16:creationId xmlns:a16="http://schemas.microsoft.com/office/drawing/2014/main" id="{E643D9E1-E905-0888-D39D-E1DAE1727DDE}"/>
              </a:ext>
            </a:extLst>
          </p:cNvPr>
          <p:cNvSpPr txBox="1"/>
          <p:nvPr/>
        </p:nvSpPr>
        <p:spPr>
          <a:xfrm>
            <a:off x="686326" y="1119514"/>
            <a:ext cx="8277080" cy="646331"/>
          </a:xfrm>
          <a:prstGeom prst="rect">
            <a:avLst/>
          </a:prstGeom>
          <a:noFill/>
        </p:spPr>
        <p:txBody>
          <a:bodyPr wrap="square">
            <a:spAutoFit/>
          </a:bodyPr>
          <a:lstStyle/>
          <a:p>
            <a:pPr marL="0" indent="0">
              <a:buNone/>
            </a:pPr>
            <a:r>
              <a:rPr lang="en-US" dirty="0"/>
              <a:t>Research reactors are mostly </a:t>
            </a:r>
            <a:r>
              <a:rPr lang="en-US" baseline="30000" dirty="0"/>
              <a:t>235</a:t>
            </a:r>
            <a:r>
              <a:rPr lang="en-US" dirty="0"/>
              <a:t>U, vs commercial power reactors which mix up the isotopes.</a:t>
            </a:r>
          </a:p>
        </p:txBody>
      </p:sp>
      <p:pic>
        <p:nvPicPr>
          <p:cNvPr id="3" name="Picture 2">
            <a:extLst>
              <a:ext uri="{FF2B5EF4-FFF2-40B4-BE49-F238E27FC236}">
                <a16:creationId xmlns:a16="http://schemas.microsoft.com/office/drawing/2014/main" id="{473F4950-C8AB-1F6E-9C32-D93FDC96468A}"/>
              </a:ext>
            </a:extLst>
          </p:cNvPr>
          <p:cNvPicPr>
            <a:picLocks noChangeAspect="1"/>
          </p:cNvPicPr>
          <p:nvPr/>
        </p:nvPicPr>
        <p:blipFill>
          <a:blip r:embed="rId3"/>
          <a:stretch>
            <a:fillRect/>
          </a:stretch>
        </p:blipFill>
        <p:spPr>
          <a:xfrm>
            <a:off x="5187969" y="2689945"/>
            <a:ext cx="3623481" cy="3541971"/>
          </a:xfrm>
          <a:prstGeom prst="rect">
            <a:avLst/>
          </a:prstGeom>
        </p:spPr>
      </p:pic>
      <p:sp>
        <p:nvSpPr>
          <p:cNvPr id="9" name="TextBox 8">
            <a:extLst>
              <a:ext uri="{FF2B5EF4-FFF2-40B4-BE49-F238E27FC236}">
                <a16:creationId xmlns:a16="http://schemas.microsoft.com/office/drawing/2014/main" id="{7FAC7434-87EF-FFA5-8EF3-57DCCD88151C}"/>
              </a:ext>
            </a:extLst>
          </p:cNvPr>
          <p:cNvSpPr txBox="1"/>
          <p:nvPr/>
        </p:nvSpPr>
        <p:spPr>
          <a:xfrm>
            <a:off x="4959397" y="1949178"/>
            <a:ext cx="4184603" cy="646331"/>
          </a:xfrm>
          <a:prstGeom prst="rect">
            <a:avLst/>
          </a:prstGeom>
          <a:noFill/>
        </p:spPr>
        <p:txBody>
          <a:bodyPr wrap="square">
            <a:spAutoFit/>
          </a:bodyPr>
          <a:lstStyle/>
          <a:p>
            <a:r>
              <a:rPr lang="en-US" b="1" dirty="0">
                <a:solidFill>
                  <a:srgbClr val="0070C0"/>
                </a:solidFill>
              </a:rPr>
              <a:t>Prospect data seem to be low but maybe not quite low enough… </a:t>
            </a:r>
          </a:p>
        </p:txBody>
      </p:sp>
      <p:sp>
        <p:nvSpPr>
          <p:cNvPr id="7" name="TextBox 6">
            <a:extLst>
              <a:ext uri="{FF2B5EF4-FFF2-40B4-BE49-F238E27FC236}">
                <a16:creationId xmlns:a16="http://schemas.microsoft.com/office/drawing/2014/main" id="{C66CB65A-9B7B-6883-03A7-23AB54709992}"/>
              </a:ext>
            </a:extLst>
          </p:cNvPr>
          <p:cNvSpPr txBox="1"/>
          <p:nvPr/>
        </p:nvSpPr>
        <p:spPr>
          <a:xfrm>
            <a:off x="742293" y="6429698"/>
            <a:ext cx="7228489" cy="369332"/>
          </a:xfrm>
          <a:prstGeom prst="rect">
            <a:avLst/>
          </a:prstGeom>
          <a:noFill/>
        </p:spPr>
        <p:txBody>
          <a:bodyPr wrap="square" rtlCol="0">
            <a:spAutoFit/>
          </a:bodyPr>
          <a:lstStyle/>
          <a:p>
            <a:r>
              <a:rPr lang="en-US" dirty="0">
                <a:sym typeface="Wingdings" pitchFamily="2" charset="2"/>
              </a:rPr>
              <a:t> Seems rather likely that </a:t>
            </a:r>
            <a:r>
              <a:rPr lang="en-US" baseline="30000" dirty="0">
                <a:sym typeface="Wingdings" pitchFamily="2" charset="2"/>
              </a:rPr>
              <a:t>235</a:t>
            </a:r>
            <a:r>
              <a:rPr lang="en-US" dirty="0">
                <a:sym typeface="Wingdings" pitchFamily="2" charset="2"/>
              </a:rPr>
              <a:t>U neutrino flux model is the issue.</a:t>
            </a:r>
            <a:endParaRPr lang="en-US" dirty="0"/>
          </a:p>
        </p:txBody>
      </p:sp>
    </p:spTree>
    <p:extLst>
      <p:ext uri="{BB962C8B-B14F-4D97-AF65-F5344CB8AC3E}">
        <p14:creationId xmlns:p14="http://schemas.microsoft.com/office/powerpoint/2010/main" val="33521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4E979-4F26-FFA3-1770-A977E457377C}"/>
              </a:ext>
            </a:extLst>
          </p:cNvPr>
          <p:cNvPicPr>
            <a:picLocks noChangeAspect="1"/>
          </p:cNvPicPr>
          <p:nvPr/>
        </p:nvPicPr>
        <p:blipFill>
          <a:blip r:embed="rId2"/>
          <a:stretch>
            <a:fillRect/>
          </a:stretch>
        </p:blipFill>
        <p:spPr>
          <a:xfrm>
            <a:off x="1523726" y="0"/>
            <a:ext cx="7531066" cy="6858000"/>
          </a:xfrm>
          <a:prstGeom prst="rect">
            <a:avLst/>
          </a:prstGeom>
        </p:spPr>
      </p:pic>
      <p:sp>
        <p:nvSpPr>
          <p:cNvPr id="3" name="Content Placeholder 2">
            <a:extLst>
              <a:ext uri="{FF2B5EF4-FFF2-40B4-BE49-F238E27FC236}">
                <a16:creationId xmlns:a16="http://schemas.microsoft.com/office/drawing/2014/main" id="{6120FA74-CAA0-7FCF-9C25-33801182C777}"/>
              </a:ext>
            </a:extLst>
          </p:cNvPr>
          <p:cNvSpPr>
            <a:spLocks noGrp="1"/>
          </p:cNvSpPr>
          <p:nvPr>
            <p:ph idx="1"/>
          </p:nvPr>
        </p:nvSpPr>
        <p:spPr>
          <a:xfrm>
            <a:off x="122664" y="1173556"/>
            <a:ext cx="1550019" cy="4050792"/>
          </a:xfrm>
        </p:spPr>
        <p:txBody>
          <a:bodyPr>
            <a:normAutofit/>
          </a:bodyPr>
          <a:lstStyle/>
          <a:p>
            <a:pPr marL="0" indent="0">
              <a:buNone/>
            </a:pPr>
            <a:r>
              <a:rPr lang="en-US" b="1" dirty="0"/>
              <a:t>Oh yeah, also this weird bump at 5 MeV…</a:t>
            </a:r>
          </a:p>
          <a:p>
            <a:pPr marL="0" indent="0">
              <a:buNone/>
            </a:pPr>
            <a:endParaRPr lang="en-US" dirty="0"/>
          </a:p>
          <a:p>
            <a:pPr marL="0" indent="0">
              <a:buNone/>
            </a:pPr>
            <a:r>
              <a:rPr lang="en-US" dirty="0"/>
              <a:t>That basically every reactor experiment sees.</a:t>
            </a:r>
          </a:p>
          <a:p>
            <a:pPr marL="0" indent="0">
              <a:buNone/>
            </a:pPr>
            <a:endParaRPr lang="en-US" dirty="0"/>
          </a:p>
        </p:txBody>
      </p:sp>
      <p:sp>
        <p:nvSpPr>
          <p:cNvPr id="2" name="Slide Number Placeholder 1">
            <a:extLst>
              <a:ext uri="{FF2B5EF4-FFF2-40B4-BE49-F238E27FC236}">
                <a16:creationId xmlns:a16="http://schemas.microsoft.com/office/drawing/2014/main" id="{CE5105A4-BD05-E34B-089D-2120F4650333}"/>
              </a:ext>
            </a:extLst>
          </p:cNvPr>
          <p:cNvSpPr>
            <a:spLocks noGrp="1"/>
          </p:cNvSpPr>
          <p:nvPr>
            <p:ph type="sldNum" sz="quarter" idx="12"/>
          </p:nvPr>
        </p:nvSpPr>
        <p:spPr/>
        <p:txBody>
          <a:bodyPr/>
          <a:lstStyle/>
          <a:p>
            <a:fld id="{306A001B-3330-0649-BA62-464FB54B8A89}" type="slidenum">
              <a:rPr lang="en-US" smtClean="0"/>
              <a:t>38</a:t>
            </a:fld>
            <a:endParaRPr lang="en-US"/>
          </a:p>
        </p:txBody>
      </p:sp>
    </p:spTree>
    <p:extLst>
      <p:ext uri="{BB962C8B-B14F-4D97-AF65-F5344CB8AC3E}">
        <p14:creationId xmlns:p14="http://schemas.microsoft.com/office/powerpoint/2010/main" val="659461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03ACB45-D372-A969-196E-AE8D41A3A876}"/>
              </a:ext>
            </a:extLst>
          </p:cNvPr>
          <p:cNvGrpSpPr/>
          <p:nvPr/>
        </p:nvGrpSpPr>
        <p:grpSpPr>
          <a:xfrm>
            <a:off x="149959" y="758948"/>
            <a:ext cx="8844082" cy="4956371"/>
            <a:chOff x="378684" y="903539"/>
            <a:chExt cx="6675503" cy="3741063"/>
          </a:xfrm>
        </p:grpSpPr>
        <p:sp>
          <p:nvSpPr>
            <p:cNvPr id="5" name="Oval 4">
              <a:extLst>
                <a:ext uri="{FF2B5EF4-FFF2-40B4-BE49-F238E27FC236}">
                  <a16:creationId xmlns:a16="http://schemas.microsoft.com/office/drawing/2014/main" id="{2EA9A0F9-E02A-A60C-F657-5B2FE29D3534}"/>
                </a:ext>
              </a:extLst>
            </p:cNvPr>
            <p:cNvSpPr/>
            <p:nvPr/>
          </p:nvSpPr>
          <p:spPr>
            <a:xfrm>
              <a:off x="4482790" y="1193180"/>
              <a:ext cx="1159727" cy="1226634"/>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Breaking News – Meme Templates">
              <a:extLst>
                <a:ext uri="{FF2B5EF4-FFF2-40B4-BE49-F238E27FC236}">
                  <a16:creationId xmlns:a16="http://schemas.microsoft.com/office/drawing/2014/main" id="{4B734EBA-5BE3-3184-8FD6-99F9D3923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84" y="903539"/>
              <a:ext cx="6675503" cy="3741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990904-8BE3-AECB-0202-F8AE246A9A74}"/>
                </a:ext>
              </a:extLst>
            </p:cNvPr>
            <p:cNvSpPr txBox="1"/>
            <p:nvPr/>
          </p:nvSpPr>
          <p:spPr>
            <a:xfrm>
              <a:off x="1431937" y="2419814"/>
              <a:ext cx="4362814" cy="1200329"/>
            </a:xfrm>
            <a:prstGeom prst="rect">
              <a:avLst/>
            </a:prstGeom>
            <a:noFill/>
          </p:spPr>
          <p:txBody>
            <a:bodyPr wrap="square" rtlCol="0">
              <a:spAutoFit/>
            </a:bodyPr>
            <a:lstStyle/>
            <a:p>
              <a:r>
                <a:rPr lang="en-US" sz="3600" b="1" dirty="0">
                  <a:solidFill>
                    <a:schemeClr val="bg1"/>
                  </a:solidFill>
                  <a:latin typeface="Stencil" pitchFamily="82" charset="77"/>
                </a:rPr>
                <a:t>Nuclear physics is difficult</a:t>
              </a:r>
            </a:p>
          </p:txBody>
        </p:sp>
      </p:grpSp>
      <p:sp>
        <p:nvSpPr>
          <p:cNvPr id="19" name="Rectangle 18">
            <a:extLst>
              <a:ext uri="{FF2B5EF4-FFF2-40B4-BE49-F238E27FC236}">
                <a16:creationId xmlns:a16="http://schemas.microsoft.com/office/drawing/2014/main" id="{FD428D1F-8AE5-F8FD-6FC9-9AA4B6A1E1AC}"/>
              </a:ext>
            </a:extLst>
          </p:cNvPr>
          <p:cNvSpPr/>
          <p:nvPr/>
        </p:nvSpPr>
        <p:spPr>
          <a:xfrm>
            <a:off x="149959" y="5715319"/>
            <a:ext cx="8844082" cy="473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If you wanted your PhD to be easy, you should have worked on exoplanets.</a:t>
            </a:r>
          </a:p>
        </p:txBody>
      </p:sp>
      <p:sp>
        <p:nvSpPr>
          <p:cNvPr id="2" name="Slide Number Placeholder 1">
            <a:extLst>
              <a:ext uri="{FF2B5EF4-FFF2-40B4-BE49-F238E27FC236}">
                <a16:creationId xmlns:a16="http://schemas.microsoft.com/office/drawing/2014/main" id="{76A1C672-CEB7-9FAB-8F4C-E11936DDC4EC}"/>
              </a:ext>
            </a:extLst>
          </p:cNvPr>
          <p:cNvSpPr>
            <a:spLocks noGrp="1"/>
          </p:cNvSpPr>
          <p:nvPr>
            <p:ph type="sldNum" sz="quarter" idx="12"/>
          </p:nvPr>
        </p:nvSpPr>
        <p:spPr/>
        <p:txBody>
          <a:bodyPr/>
          <a:lstStyle/>
          <a:p>
            <a:fld id="{306A001B-3330-0649-BA62-464FB54B8A89}" type="slidenum">
              <a:rPr lang="en-US" smtClean="0"/>
              <a:t>39</a:t>
            </a:fld>
            <a:endParaRPr lang="en-US"/>
          </a:p>
        </p:txBody>
      </p:sp>
    </p:spTree>
    <p:extLst>
      <p:ext uri="{BB962C8B-B14F-4D97-AF65-F5344CB8AC3E}">
        <p14:creationId xmlns:p14="http://schemas.microsoft.com/office/powerpoint/2010/main" val="117546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8F402-F7FD-AD13-6784-75C44532017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DA6B191-998C-4EAE-A347-6B76758890A1}"/>
              </a:ext>
            </a:extLst>
          </p:cNvPr>
          <p:cNvSpPr>
            <a:spLocks noGrp="1"/>
          </p:cNvSpPr>
          <p:nvPr>
            <p:ph type="sldNum" sz="quarter" idx="12"/>
          </p:nvPr>
        </p:nvSpPr>
        <p:spPr/>
        <p:txBody>
          <a:bodyPr/>
          <a:lstStyle/>
          <a:p>
            <a:fld id="{306A001B-3330-0649-BA62-464FB54B8A89}" type="slidenum">
              <a:rPr lang="en-US" smtClean="0"/>
              <a:t>4</a:t>
            </a:fld>
            <a:endParaRPr lang="en-US"/>
          </a:p>
        </p:txBody>
      </p:sp>
      <p:pic>
        <p:nvPicPr>
          <p:cNvPr id="1030" name="Picture 6" descr="Periodic Table of Elements - PubChem">
            <a:extLst>
              <a:ext uri="{FF2B5EF4-FFF2-40B4-BE49-F238E27FC236}">
                <a16:creationId xmlns:a16="http://schemas.microsoft.com/office/drawing/2014/main" id="{3A9C75D6-FA64-E7EE-D357-F739A6E43E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44"/>
          <a:stretch/>
        </p:blipFill>
        <p:spPr bwMode="auto">
          <a:xfrm>
            <a:off x="0" y="810190"/>
            <a:ext cx="9144000" cy="517282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8D365F61-4989-00D5-F1FB-1430706C083A}"/>
              </a:ext>
            </a:extLst>
          </p:cNvPr>
          <p:cNvCxnSpPr/>
          <p:nvPr/>
        </p:nvCxnSpPr>
        <p:spPr>
          <a:xfrm>
            <a:off x="6579476" y="3888828"/>
            <a:ext cx="67266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F139B4F-7551-8C08-F3A1-B2707E0158A7}"/>
              </a:ext>
            </a:extLst>
          </p:cNvPr>
          <p:cNvCxnSpPr>
            <a:cxnSpLocks/>
          </p:cNvCxnSpPr>
          <p:nvPr/>
        </p:nvCxnSpPr>
        <p:spPr>
          <a:xfrm flipH="1">
            <a:off x="525517" y="2769476"/>
            <a:ext cx="646387"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A5017D2-70A5-54FB-FAFA-2F17F950BC9C}"/>
              </a:ext>
            </a:extLst>
          </p:cNvPr>
          <p:cNvSpPr txBox="1"/>
          <p:nvPr/>
        </p:nvSpPr>
        <p:spPr>
          <a:xfrm>
            <a:off x="367862" y="5678478"/>
            <a:ext cx="4288221" cy="369332"/>
          </a:xfrm>
          <a:prstGeom prst="rect">
            <a:avLst/>
          </a:prstGeom>
          <a:noFill/>
        </p:spPr>
        <p:txBody>
          <a:bodyPr wrap="square" rtlCol="0">
            <a:spAutoFit/>
          </a:bodyPr>
          <a:lstStyle/>
          <a:p>
            <a:r>
              <a:rPr lang="en-US" dirty="0" err="1">
                <a:solidFill>
                  <a:srgbClr val="00B050"/>
                </a:solidFill>
              </a:rPr>
              <a:t>p</a:t>
            </a:r>
            <a:r>
              <a:rPr lang="en-US" dirty="0" err="1">
                <a:solidFill>
                  <a:srgbClr val="00B050"/>
                </a:solidFill>
                <a:sym typeface="Wingdings" pitchFamily="2" charset="2"/>
              </a:rPr>
              <a:t>n+e</a:t>
            </a:r>
            <a:r>
              <a:rPr lang="en-US" baseline="30000" dirty="0">
                <a:solidFill>
                  <a:srgbClr val="00B050"/>
                </a:solidFill>
                <a:sym typeface="Wingdings" pitchFamily="2" charset="2"/>
              </a:rPr>
              <a:t>+</a:t>
            </a:r>
            <a:r>
              <a:rPr lang="en-US" dirty="0">
                <a:solidFill>
                  <a:srgbClr val="00B050"/>
                </a:solidFill>
                <a:sym typeface="Wingdings" pitchFamily="2" charset="2"/>
              </a:rPr>
              <a:t> (β</a:t>
            </a:r>
            <a:r>
              <a:rPr lang="en-US" baseline="30000" dirty="0">
                <a:solidFill>
                  <a:srgbClr val="00B050"/>
                </a:solidFill>
                <a:sym typeface="Wingdings" pitchFamily="2" charset="2"/>
              </a:rPr>
              <a:t>+ </a:t>
            </a:r>
            <a:r>
              <a:rPr lang="en-US" dirty="0">
                <a:solidFill>
                  <a:srgbClr val="00B050"/>
                </a:solidFill>
                <a:sym typeface="Wingdings" pitchFamily="2" charset="2"/>
              </a:rPr>
              <a:t>decay)</a:t>
            </a:r>
            <a:endParaRPr lang="en-US" baseline="30000" dirty="0">
              <a:solidFill>
                <a:srgbClr val="00B050"/>
              </a:solidFill>
            </a:endParaRPr>
          </a:p>
        </p:txBody>
      </p:sp>
      <p:sp>
        <p:nvSpPr>
          <p:cNvPr id="10" name="TextBox 9">
            <a:extLst>
              <a:ext uri="{FF2B5EF4-FFF2-40B4-BE49-F238E27FC236}">
                <a16:creationId xmlns:a16="http://schemas.microsoft.com/office/drawing/2014/main" id="{83A01575-951E-6263-2D42-37879EA452E9}"/>
              </a:ext>
            </a:extLst>
          </p:cNvPr>
          <p:cNvSpPr txBox="1"/>
          <p:nvPr/>
        </p:nvSpPr>
        <p:spPr>
          <a:xfrm>
            <a:off x="6206358" y="5678478"/>
            <a:ext cx="4288221" cy="369332"/>
          </a:xfrm>
          <a:prstGeom prst="rect">
            <a:avLst/>
          </a:prstGeom>
          <a:noFill/>
        </p:spPr>
        <p:txBody>
          <a:bodyPr wrap="square" rtlCol="0">
            <a:spAutoFit/>
          </a:bodyPr>
          <a:lstStyle/>
          <a:p>
            <a:r>
              <a:rPr lang="en-US" dirty="0" err="1">
                <a:solidFill>
                  <a:srgbClr val="C00000"/>
                </a:solidFill>
                <a:sym typeface="Wingdings" pitchFamily="2" charset="2"/>
              </a:rPr>
              <a:t>np+e</a:t>
            </a:r>
            <a:r>
              <a:rPr lang="en-US" baseline="30000" dirty="0">
                <a:solidFill>
                  <a:srgbClr val="C00000"/>
                </a:solidFill>
                <a:sym typeface="Wingdings" pitchFamily="2" charset="2"/>
              </a:rPr>
              <a:t>-</a:t>
            </a:r>
            <a:r>
              <a:rPr lang="en-US" dirty="0">
                <a:solidFill>
                  <a:srgbClr val="C00000"/>
                </a:solidFill>
                <a:sym typeface="Wingdings" pitchFamily="2" charset="2"/>
              </a:rPr>
              <a:t> (β</a:t>
            </a:r>
            <a:r>
              <a:rPr lang="en-US" baseline="30000" dirty="0">
                <a:solidFill>
                  <a:srgbClr val="C00000"/>
                </a:solidFill>
                <a:sym typeface="Wingdings" pitchFamily="2" charset="2"/>
              </a:rPr>
              <a:t>- </a:t>
            </a:r>
            <a:r>
              <a:rPr lang="en-US" dirty="0">
                <a:solidFill>
                  <a:srgbClr val="C00000"/>
                </a:solidFill>
                <a:sym typeface="Wingdings" pitchFamily="2" charset="2"/>
              </a:rPr>
              <a:t>decay)</a:t>
            </a:r>
            <a:endParaRPr lang="en-US" baseline="30000" dirty="0">
              <a:solidFill>
                <a:srgbClr val="C00000"/>
              </a:solidFill>
            </a:endParaRPr>
          </a:p>
        </p:txBody>
      </p:sp>
      <p:sp>
        <p:nvSpPr>
          <p:cNvPr id="11" name="TextBox 10">
            <a:extLst>
              <a:ext uri="{FF2B5EF4-FFF2-40B4-BE49-F238E27FC236}">
                <a16:creationId xmlns:a16="http://schemas.microsoft.com/office/drawing/2014/main" id="{74A3D2D6-2128-E2E3-CB4C-B9A2EB91EC99}"/>
              </a:ext>
            </a:extLst>
          </p:cNvPr>
          <p:cNvSpPr txBox="1"/>
          <p:nvPr/>
        </p:nvSpPr>
        <p:spPr>
          <a:xfrm>
            <a:off x="367862" y="6204886"/>
            <a:ext cx="7702330" cy="646331"/>
          </a:xfrm>
          <a:prstGeom prst="rect">
            <a:avLst/>
          </a:prstGeom>
          <a:noFill/>
        </p:spPr>
        <p:txBody>
          <a:bodyPr wrap="square" rtlCol="0">
            <a:spAutoFit/>
          </a:bodyPr>
          <a:lstStyle/>
          <a:p>
            <a:r>
              <a:rPr lang="en-US" dirty="0"/>
              <a:t>Energy available in the decay is the mass difference between initial and final nuclei (</a:t>
            </a:r>
            <a:r>
              <a:rPr lang="en-US" dirty="0" err="1"/>
              <a:t>n.b.</a:t>
            </a:r>
            <a:r>
              <a:rPr lang="en-US" dirty="0"/>
              <a:t>, final one may be in excited state)</a:t>
            </a:r>
          </a:p>
        </p:txBody>
      </p:sp>
      <p:sp>
        <p:nvSpPr>
          <p:cNvPr id="12" name="Title 1">
            <a:extLst>
              <a:ext uri="{FF2B5EF4-FFF2-40B4-BE49-F238E27FC236}">
                <a16:creationId xmlns:a16="http://schemas.microsoft.com/office/drawing/2014/main" id="{68881C15-01A9-B9D7-CC2B-ADF7D7447639}"/>
              </a:ext>
            </a:extLst>
          </p:cNvPr>
          <p:cNvSpPr txBox="1">
            <a:spLocks/>
          </p:cNvSpPr>
          <p:nvPr/>
        </p:nvSpPr>
        <p:spPr>
          <a:xfrm>
            <a:off x="141890" y="71819"/>
            <a:ext cx="7246882" cy="7383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2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Beta decay as alchemy:</a:t>
            </a:r>
          </a:p>
        </p:txBody>
      </p:sp>
    </p:spTree>
    <p:extLst>
      <p:ext uri="{BB962C8B-B14F-4D97-AF65-F5344CB8AC3E}">
        <p14:creationId xmlns:p14="http://schemas.microsoft.com/office/powerpoint/2010/main" val="780159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91B8-A24E-C7DE-CD11-8A684E46174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EA0DCF7-682B-CC22-C263-19E50A4E65FA}"/>
              </a:ext>
            </a:extLst>
          </p:cNvPr>
          <p:cNvPicPr>
            <a:picLocks noChangeAspect="1"/>
          </p:cNvPicPr>
          <p:nvPr/>
        </p:nvPicPr>
        <p:blipFill>
          <a:blip r:embed="rId2"/>
          <a:stretch>
            <a:fillRect/>
          </a:stretch>
        </p:blipFill>
        <p:spPr>
          <a:xfrm>
            <a:off x="432785" y="398474"/>
            <a:ext cx="8591763" cy="3391004"/>
          </a:xfrm>
          <a:prstGeom prst="rect">
            <a:avLst/>
          </a:prstGeom>
        </p:spPr>
      </p:pic>
      <p:pic>
        <p:nvPicPr>
          <p:cNvPr id="6" name="Picture 5">
            <a:extLst>
              <a:ext uri="{FF2B5EF4-FFF2-40B4-BE49-F238E27FC236}">
                <a16:creationId xmlns:a16="http://schemas.microsoft.com/office/drawing/2014/main" id="{E439B899-C315-293F-FA6A-4B5C9AF6B3CD}"/>
              </a:ext>
            </a:extLst>
          </p:cNvPr>
          <p:cNvPicPr>
            <a:picLocks noChangeAspect="1"/>
          </p:cNvPicPr>
          <p:nvPr/>
        </p:nvPicPr>
        <p:blipFill>
          <a:blip r:embed="rId3"/>
          <a:stretch>
            <a:fillRect/>
          </a:stretch>
        </p:blipFill>
        <p:spPr>
          <a:xfrm>
            <a:off x="0" y="93209"/>
            <a:ext cx="3251200" cy="800100"/>
          </a:xfrm>
          <a:prstGeom prst="rect">
            <a:avLst/>
          </a:prstGeom>
        </p:spPr>
      </p:pic>
      <p:pic>
        <p:nvPicPr>
          <p:cNvPr id="7" name="Picture 6">
            <a:extLst>
              <a:ext uri="{FF2B5EF4-FFF2-40B4-BE49-F238E27FC236}">
                <a16:creationId xmlns:a16="http://schemas.microsoft.com/office/drawing/2014/main" id="{2F40F751-0DA2-6C79-46AA-671A1D349159}"/>
              </a:ext>
            </a:extLst>
          </p:cNvPr>
          <p:cNvPicPr>
            <a:picLocks noChangeAspect="1"/>
          </p:cNvPicPr>
          <p:nvPr/>
        </p:nvPicPr>
        <p:blipFill>
          <a:blip r:embed="rId4"/>
          <a:stretch>
            <a:fillRect/>
          </a:stretch>
        </p:blipFill>
        <p:spPr>
          <a:xfrm>
            <a:off x="4427034" y="4030081"/>
            <a:ext cx="4488366" cy="2615401"/>
          </a:xfrm>
          <a:prstGeom prst="rect">
            <a:avLst/>
          </a:prstGeom>
          <a:ln>
            <a:solidFill>
              <a:schemeClr val="accent1"/>
            </a:solidFill>
          </a:ln>
        </p:spPr>
      </p:pic>
      <p:sp>
        <p:nvSpPr>
          <p:cNvPr id="8" name="TextBox 7">
            <a:extLst>
              <a:ext uri="{FF2B5EF4-FFF2-40B4-BE49-F238E27FC236}">
                <a16:creationId xmlns:a16="http://schemas.microsoft.com/office/drawing/2014/main" id="{DCF30149-4898-8AA6-B0D3-BD070A5F90BA}"/>
              </a:ext>
            </a:extLst>
          </p:cNvPr>
          <p:cNvSpPr txBox="1"/>
          <p:nvPr/>
        </p:nvSpPr>
        <p:spPr>
          <a:xfrm>
            <a:off x="1416205" y="5014615"/>
            <a:ext cx="2719975" cy="646331"/>
          </a:xfrm>
          <a:prstGeom prst="rect">
            <a:avLst/>
          </a:prstGeom>
          <a:noFill/>
        </p:spPr>
        <p:txBody>
          <a:bodyPr wrap="none" rtlCol="0">
            <a:spAutoFit/>
          </a:bodyPr>
          <a:lstStyle/>
          <a:p>
            <a:r>
              <a:rPr lang="en-US" b="1" i="1" dirty="0"/>
              <a:t>(BBC news and Nature,</a:t>
            </a:r>
            <a:br>
              <a:rPr lang="en-US" b="1" i="1" dirty="0"/>
            </a:br>
            <a:r>
              <a:rPr lang="en-US" b="1" i="1" dirty="0"/>
              <a:t> literally last week)</a:t>
            </a:r>
          </a:p>
        </p:txBody>
      </p:sp>
      <p:sp>
        <p:nvSpPr>
          <p:cNvPr id="9" name="Rectangle 8">
            <a:extLst>
              <a:ext uri="{FF2B5EF4-FFF2-40B4-BE49-F238E27FC236}">
                <a16:creationId xmlns:a16="http://schemas.microsoft.com/office/drawing/2014/main" id="{3AF92F7B-DC6A-7030-053B-114D7F1505D9}"/>
              </a:ext>
            </a:extLst>
          </p:cNvPr>
          <p:cNvSpPr/>
          <p:nvPr/>
        </p:nvSpPr>
        <p:spPr>
          <a:xfrm>
            <a:off x="432785" y="1862254"/>
            <a:ext cx="2667254" cy="61331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CD3827-F9C7-9850-5882-84828270F399}"/>
              </a:ext>
            </a:extLst>
          </p:cNvPr>
          <p:cNvSpPr>
            <a:spLocks noGrp="1"/>
          </p:cNvSpPr>
          <p:nvPr>
            <p:ph type="sldNum" sz="quarter" idx="12"/>
          </p:nvPr>
        </p:nvSpPr>
        <p:spPr/>
        <p:txBody>
          <a:bodyPr/>
          <a:lstStyle/>
          <a:p>
            <a:fld id="{306A001B-3330-0649-BA62-464FB54B8A89}" type="slidenum">
              <a:rPr lang="en-US" smtClean="0"/>
              <a:t>40</a:t>
            </a:fld>
            <a:endParaRPr lang="en-US"/>
          </a:p>
        </p:txBody>
      </p:sp>
    </p:spTree>
    <p:extLst>
      <p:ext uri="{BB962C8B-B14F-4D97-AF65-F5344CB8AC3E}">
        <p14:creationId xmlns:p14="http://schemas.microsoft.com/office/powerpoint/2010/main" val="4026955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327D-6D31-13E8-C360-3F2B287662C2}"/>
              </a:ext>
            </a:extLst>
          </p:cNvPr>
          <p:cNvSpPr>
            <a:spLocks noGrp="1"/>
          </p:cNvSpPr>
          <p:nvPr>
            <p:ph type="title"/>
          </p:nvPr>
        </p:nvSpPr>
        <p:spPr>
          <a:xfrm>
            <a:off x="185829" y="145333"/>
            <a:ext cx="7886700" cy="994172"/>
          </a:xfrm>
        </p:spPr>
        <p:txBody>
          <a:bodyPr>
            <a:normAutofit/>
          </a:bodyPr>
          <a:lstStyle/>
          <a:p>
            <a:r>
              <a:rPr lang="en-US" dirty="0"/>
              <a:t>Experiments with a single isotope</a:t>
            </a:r>
          </a:p>
        </p:txBody>
      </p:sp>
      <p:sp>
        <p:nvSpPr>
          <p:cNvPr id="3" name="Content Placeholder 2">
            <a:extLst>
              <a:ext uri="{FF2B5EF4-FFF2-40B4-BE49-F238E27FC236}">
                <a16:creationId xmlns:a16="http://schemas.microsoft.com/office/drawing/2014/main" id="{172AEE2C-3D88-886F-F332-15D749367553}"/>
              </a:ext>
            </a:extLst>
          </p:cNvPr>
          <p:cNvSpPr>
            <a:spLocks noGrp="1"/>
          </p:cNvSpPr>
          <p:nvPr>
            <p:ph idx="1"/>
          </p:nvPr>
        </p:nvSpPr>
        <p:spPr>
          <a:xfrm>
            <a:off x="185829" y="1139505"/>
            <a:ext cx="4598044" cy="4209064"/>
          </a:xfrm>
        </p:spPr>
        <p:txBody>
          <a:bodyPr>
            <a:normAutofit/>
          </a:bodyPr>
          <a:lstStyle/>
          <a:p>
            <a:r>
              <a:rPr lang="en-US" dirty="0"/>
              <a:t>The reason reactor spectra are so hard to predict is that they derive from an enormously complex chain of nuclear reactions.</a:t>
            </a:r>
          </a:p>
          <a:p>
            <a:endParaRPr lang="en-US" dirty="0"/>
          </a:p>
          <a:p>
            <a:r>
              <a:rPr lang="en-US" dirty="0"/>
              <a:t>Those reactions stem from fission to nearly every possible element and decay chains ~6 deep from there.</a:t>
            </a:r>
          </a:p>
          <a:p>
            <a:endParaRPr lang="en-US" dirty="0"/>
          </a:p>
          <a:p>
            <a:r>
              <a:rPr lang="en-US" dirty="0"/>
              <a:t>If we do experiments with just a single beta emitting isotope, that should be easy, right?</a:t>
            </a:r>
          </a:p>
          <a:p>
            <a:endParaRPr lang="en-US" dirty="0"/>
          </a:p>
          <a:p>
            <a:pPr marL="0" indent="0">
              <a:buNone/>
            </a:pPr>
            <a:endParaRPr lang="en-US" dirty="0"/>
          </a:p>
        </p:txBody>
      </p:sp>
      <p:pic>
        <p:nvPicPr>
          <p:cNvPr id="19" name="Picture 18">
            <a:extLst>
              <a:ext uri="{FF2B5EF4-FFF2-40B4-BE49-F238E27FC236}">
                <a16:creationId xmlns:a16="http://schemas.microsoft.com/office/drawing/2014/main" id="{FFB745FF-9A11-8DF6-68A5-DD819B1853EB}"/>
              </a:ext>
            </a:extLst>
          </p:cNvPr>
          <p:cNvPicPr>
            <a:picLocks noChangeAspect="1"/>
          </p:cNvPicPr>
          <p:nvPr/>
        </p:nvPicPr>
        <p:blipFill>
          <a:blip r:embed="rId2"/>
          <a:stretch>
            <a:fillRect/>
          </a:stretch>
        </p:blipFill>
        <p:spPr>
          <a:xfrm>
            <a:off x="5199168" y="1308451"/>
            <a:ext cx="3487632" cy="2371588"/>
          </a:xfrm>
          <a:prstGeom prst="rect">
            <a:avLst/>
          </a:prstGeom>
        </p:spPr>
      </p:pic>
      <p:pic>
        <p:nvPicPr>
          <p:cNvPr id="25602" name="Picture 2" descr="nuclear physics - Spectrum of beta decay - Physics Stack Exchange">
            <a:extLst>
              <a:ext uri="{FF2B5EF4-FFF2-40B4-BE49-F238E27FC236}">
                <a16:creationId xmlns:a16="http://schemas.microsoft.com/office/drawing/2014/main" id="{DFFEA9A8-1853-3336-F73D-285925738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766" y="4202681"/>
            <a:ext cx="4159405" cy="25099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477CB9-A581-3C27-AABC-FD827E8AAFA9}"/>
              </a:ext>
            </a:extLst>
          </p:cNvPr>
          <p:cNvSpPr>
            <a:spLocks noGrp="1"/>
          </p:cNvSpPr>
          <p:nvPr>
            <p:ph type="sldNum" sz="quarter" idx="12"/>
          </p:nvPr>
        </p:nvSpPr>
        <p:spPr/>
        <p:txBody>
          <a:bodyPr/>
          <a:lstStyle/>
          <a:p>
            <a:fld id="{306A001B-3330-0649-BA62-464FB54B8A89}" type="slidenum">
              <a:rPr lang="en-US" smtClean="0"/>
              <a:t>41</a:t>
            </a:fld>
            <a:endParaRPr lang="en-US"/>
          </a:p>
        </p:txBody>
      </p:sp>
    </p:spTree>
    <p:extLst>
      <p:ext uri="{BB962C8B-B14F-4D97-AF65-F5344CB8AC3E}">
        <p14:creationId xmlns:p14="http://schemas.microsoft.com/office/powerpoint/2010/main" val="721665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327D-6D31-13E8-C360-3F2B287662C2}"/>
              </a:ext>
            </a:extLst>
          </p:cNvPr>
          <p:cNvSpPr>
            <a:spLocks noGrp="1"/>
          </p:cNvSpPr>
          <p:nvPr>
            <p:ph type="title"/>
          </p:nvPr>
        </p:nvSpPr>
        <p:spPr>
          <a:xfrm>
            <a:off x="185829" y="145333"/>
            <a:ext cx="7886700" cy="994172"/>
          </a:xfrm>
        </p:spPr>
        <p:txBody>
          <a:bodyPr>
            <a:normAutofit/>
          </a:bodyPr>
          <a:lstStyle/>
          <a:p>
            <a:r>
              <a:rPr lang="en-US" dirty="0"/>
              <a:t>Experiments with a single isotope</a:t>
            </a:r>
          </a:p>
        </p:txBody>
      </p:sp>
      <p:pic>
        <p:nvPicPr>
          <p:cNvPr id="13" name="Picture 12">
            <a:extLst>
              <a:ext uri="{FF2B5EF4-FFF2-40B4-BE49-F238E27FC236}">
                <a16:creationId xmlns:a16="http://schemas.microsoft.com/office/drawing/2014/main" id="{BBC8D983-DD4E-E956-BB1A-9260A1E99782}"/>
              </a:ext>
            </a:extLst>
          </p:cNvPr>
          <p:cNvPicPr>
            <a:picLocks noChangeAspect="1"/>
          </p:cNvPicPr>
          <p:nvPr/>
        </p:nvPicPr>
        <p:blipFill>
          <a:blip r:embed="rId2"/>
          <a:stretch>
            <a:fillRect/>
          </a:stretch>
        </p:blipFill>
        <p:spPr>
          <a:xfrm>
            <a:off x="4482694" y="1034649"/>
            <a:ext cx="4486532" cy="5834503"/>
          </a:xfrm>
          <a:prstGeom prst="rect">
            <a:avLst/>
          </a:prstGeom>
        </p:spPr>
      </p:pic>
      <p:pic>
        <p:nvPicPr>
          <p:cNvPr id="15" name="Picture 14">
            <a:extLst>
              <a:ext uri="{FF2B5EF4-FFF2-40B4-BE49-F238E27FC236}">
                <a16:creationId xmlns:a16="http://schemas.microsoft.com/office/drawing/2014/main" id="{C9D4F059-F881-70C0-5DCE-34A232FF6022}"/>
              </a:ext>
            </a:extLst>
          </p:cNvPr>
          <p:cNvPicPr>
            <a:picLocks noChangeAspect="1"/>
          </p:cNvPicPr>
          <p:nvPr/>
        </p:nvPicPr>
        <p:blipFill>
          <a:blip r:embed="rId3"/>
          <a:stretch>
            <a:fillRect/>
          </a:stretch>
        </p:blipFill>
        <p:spPr>
          <a:xfrm>
            <a:off x="275135" y="1052229"/>
            <a:ext cx="5367382" cy="724978"/>
          </a:xfrm>
          <a:prstGeom prst="rect">
            <a:avLst/>
          </a:prstGeom>
          <a:ln>
            <a:solidFill>
              <a:srgbClr val="002060"/>
            </a:solidFill>
          </a:ln>
        </p:spPr>
      </p:pic>
      <p:sp>
        <p:nvSpPr>
          <p:cNvPr id="4" name="TextBox 3">
            <a:extLst>
              <a:ext uri="{FF2B5EF4-FFF2-40B4-BE49-F238E27FC236}">
                <a16:creationId xmlns:a16="http://schemas.microsoft.com/office/drawing/2014/main" id="{9C6F8E78-AD37-B525-DA5F-1EF4F05BCF25}"/>
              </a:ext>
            </a:extLst>
          </p:cNvPr>
          <p:cNvSpPr txBox="1"/>
          <p:nvPr/>
        </p:nvSpPr>
        <p:spPr>
          <a:xfrm>
            <a:off x="1494264" y="2803861"/>
            <a:ext cx="1976567" cy="369332"/>
          </a:xfrm>
          <a:prstGeom prst="rect">
            <a:avLst/>
          </a:prstGeom>
          <a:noFill/>
        </p:spPr>
        <p:txBody>
          <a:bodyPr wrap="none" rtlCol="0">
            <a:spAutoFit/>
          </a:bodyPr>
          <a:lstStyle/>
          <a:p>
            <a:r>
              <a:rPr lang="en-US" b="1" dirty="0">
                <a:solidFill>
                  <a:srgbClr val="7030A0"/>
                </a:solidFill>
              </a:rPr>
              <a:t>Well… maybe…</a:t>
            </a:r>
          </a:p>
        </p:txBody>
      </p:sp>
      <p:sp>
        <p:nvSpPr>
          <p:cNvPr id="5" name="Oval 4">
            <a:extLst>
              <a:ext uri="{FF2B5EF4-FFF2-40B4-BE49-F238E27FC236}">
                <a16:creationId xmlns:a16="http://schemas.microsoft.com/office/drawing/2014/main" id="{0B29BB70-D05E-6F5F-7D37-A2AB2555CCDC}"/>
              </a:ext>
            </a:extLst>
          </p:cNvPr>
          <p:cNvSpPr/>
          <p:nvPr/>
        </p:nvSpPr>
        <p:spPr>
          <a:xfrm>
            <a:off x="4867534" y="1761893"/>
            <a:ext cx="1159727" cy="1226634"/>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65327F5-E76F-FE16-07F3-B28A12DA1743}"/>
              </a:ext>
            </a:extLst>
          </p:cNvPr>
          <p:cNvCxnSpPr>
            <a:cxnSpLocks/>
            <a:stCxn id="4" idx="3"/>
          </p:cNvCxnSpPr>
          <p:nvPr/>
        </p:nvCxnSpPr>
        <p:spPr>
          <a:xfrm flipV="1">
            <a:off x="3470831" y="2609385"/>
            <a:ext cx="1268437" cy="37914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B145EC4-5A33-D3A5-5237-D04B08E6EC95}"/>
              </a:ext>
            </a:extLst>
          </p:cNvPr>
          <p:cNvSpPr>
            <a:spLocks noGrp="1"/>
          </p:cNvSpPr>
          <p:nvPr>
            <p:ph type="sldNum" sz="quarter" idx="12"/>
          </p:nvPr>
        </p:nvSpPr>
        <p:spPr/>
        <p:txBody>
          <a:bodyPr/>
          <a:lstStyle/>
          <a:p>
            <a:fld id="{306A001B-3330-0649-BA62-464FB54B8A89}" type="slidenum">
              <a:rPr lang="en-US" smtClean="0"/>
              <a:t>42</a:t>
            </a:fld>
            <a:endParaRPr lang="en-US"/>
          </a:p>
        </p:txBody>
      </p:sp>
      <p:sp>
        <p:nvSpPr>
          <p:cNvPr id="7" name="TextBox 6">
            <a:extLst>
              <a:ext uri="{FF2B5EF4-FFF2-40B4-BE49-F238E27FC236}">
                <a16:creationId xmlns:a16="http://schemas.microsoft.com/office/drawing/2014/main" id="{D3D73358-633A-017A-634D-E5D78750BBBF}"/>
              </a:ext>
            </a:extLst>
          </p:cNvPr>
          <p:cNvSpPr txBox="1"/>
          <p:nvPr/>
        </p:nvSpPr>
        <p:spPr>
          <a:xfrm>
            <a:off x="809296" y="3626069"/>
            <a:ext cx="3667577" cy="2031325"/>
          </a:xfrm>
          <a:prstGeom prst="rect">
            <a:avLst/>
          </a:prstGeom>
          <a:noFill/>
        </p:spPr>
        <p:txBody>
          <a:bodyPr wrap="square" rtlCol="0">
            <a:spAutoFit/>
          </a:bodyPr>
          <a:lstStyle/>
          <a:p>
            <a:r>
              <a:rPr lang="en-US" i="1" dirty="0"/>
              <a:t>Nuclear modelling very complex in this part of the spectrum, especially for heavy isotopes.</a:t>
            </a:r>
          </a:p>
          <a:p>
            <a:endParaRPr lang="en-US" i="1" dirty="0"/>
          </a:p>
          <a:p>
            <a:r>
              <a:rPr lang="en-US" i="1" dirty="0"/>
              <a:t>We’ll return to these difficulties when we talk about double beta decay…</a:t>
            </a:r>
          </a:p>
        </p:txBody>
      </p:sp>
    </p:spTree>
    <p:extLst>
      <p:ext uri="{BB962C8B-B14F-4D97-AF65-F5344CB8AC3E}">
        <p14:creationId xmlns:p14="http://schemas.microsoft.com/office/powerpoint/2010/main" val="2325204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327D-6D31-13E8-C360-3F2B287662C2}"/>
              </a:ext>
            </a:extLst>
          </p:cNvPr>
          <p:cNvSpPr>
            <a:spLocks noGrp="1"/>
          </p:cNvSpPr>
          <p:nvPr>
            <p:ph type="title"/>
          </p:nvPr>
        </p:nvSpPr>
        <p:spPr>
          <a:xfrm>
            <a:off x="185829" y="145333"/>
            <a:ext cx="7886700" cy="994172"/>
          </a:xfrm>
        </p:spPr>
        <p:txBody>
          <a:bodyPr>
            <a:normAutofit/>
          </a:bodyPr>
          <a:lstStyle/>
          <a:p>
            <a:r>
              <a:rPr lang="en-US" dirty="0"/>
              <a:t>Experiments with a single isotope</a:t>
            </a:r>
          </a:p>
        </p:txBody>
      </p:sp>
      <p:pic>
        <p:nvPicPr>
          <p:cNvPr id="13" name="Picture 12">
            <a:extLst>
              <a:ext uri="{FF2B5EF4-FFF2-40B4-BE49-F238E27FC236}">
                <a16:creationId xmlns:a16="http://schemas.microsoft.com/office/drawing/2014/main" id="{BBC8D983-DD4E-E956-BB1A-9260A1E99782}"/>
              </a:ext>
            </a:extLst>
          </p:cNvPr>
          <p:cNvPicPr>
            <a:picLocks noChangeAspect="1"/>
          </p:cNvPicPr>
          <p:nvPr/>
        </p:nvPicPr>
        <p:blipFill>
          <a:blip r:embed="rId2"/>
          <a:stretch>
            <a:fillRect/>
          </a:stretch>
        </p:blipFill>
        <p:spPr>
          <a:xfrm>
            <a:off x="4672602" y="1139506"/>
            <a:ext cx="4285570" cy="5573162"/>
          </a:xfrm>
          <a:prstGeom prst="rect">
            <a:avLst/>
          </a:prstGeom>
        </p:spPr>
      </p:pic>
      <p:pic>
        <p:nvPicPr>
          <p:cNvPr id="15" name="Picture 14">
            <a:extLst>
              <a:ext uri="{FF2B5EF4-FFF2-40B4-BE49-F238E27FC236}">
                <a16:creationId xmlns:a16="http://schemas.microsoft.com/office/drawing/2014/main" id="{C9D4F059-F881-70C0-5DCE-34A232FF6022}"/>
              </a:ext>
            </a:extLst>
          </p:cNvPr>
          <p:cNvPicPr>
            <a:picLocks noChangeAspect="1"/>
          </p:cNvPicPr>
          <p:nvPr/>
        </p:nvPicPr>
        <p:blipFill>
          <a:blip r:embed="rId3"/>
          <a:stretch>
            <a:fillRect/>
          </a:stretch>
        </p:blipFill>
        <p:spPr>
          <a:xfrm>
            <a:off x="373565" y="1196730"/>
            <a:ext cx="4844649" cy="654372"/>
          </a:xfrm>
          <a:prstGeom prst="rect">
            <a:avLst/>
          </a:prstGeom>
        </p:spPr>
      </p:pic>
      <p:sp>
        <p:nvSpPr>
          <p:cNvPr id="4" name="TextBox 3">
            <a:extLst>
              <a:ext uri="{FF2B5EF4-FFF2-40B4-BE49-F238E27FC236}">
                <a16:creationId xmlns:a16="http://schemas.microsoft.com/office/drawing/2014/main" id="{62BC9234-1A35-60D9-45AD-A69BF70FFB27}"/>
              </a:ext>
            </a:extLst>
          </p:cNvPr>
          <p:cNvSpPr txBox="1"/>
          <p:nvPr/>
        </p:nvSpPr>
        <p:spPr>
          <a:xfrm>
            <a:off x="1378690" y="6242455"/>
            <a:ext cx="3743076" cy="369332"/>
          </a:xfrm>
          <a:prstGeom prst="rect">
            <a:avLst/>
          </a:prstGeom>
          <a:noFill/>
        </p:spPr>
        <p:txBody>
          <a:bodyPr wrap="none" rtlCol="0">
            <a:spAutoFit/>
          </a:bodyPr>
          <a:lstStyle/>
          <a:p>
            <a:r>
              <a:rPr lang="en-US" b="1" dirty="0">
                <a:solidFill>
                  <a:srgbClr val="7030A0"/>
                </a:solidFill>
              </a:rPr>
              <a:t>At least down here it looks ok…</a:t>
            </a:r>
          </a:p>
        </p:txBody>
      </p:sp>
      <p:sp>
        <p:nvSpPr>
          <p:cNvPr id="5" name="Oval 4">
            <a:extLst>
              <a:ext uri="{FF2B5EF4-FFF2-40B4-BE49-F238E27FC236}">
                <a16:creationId xmlns:a16="http://schemas.microsoft.com/office/drawing/2014/main" id="{2EA9A0F9-E02A-A60C-F657-5B2FE29D3534}"/>
              </a:ext>
            </a:extLst>
          </p:cNvPr>
          <p:cNvSpPr/>
          <p:nvPr/>
        </p:nvSpPr>
        <p:spPr>
          <a:xfrm>
            <a:off x="7935487" y="4451785"/>
            <a:ext cx="1159727" cy="1226634"/>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FF61D11-D117-5692-6A63-89F049884311}"/>
              </a:ext>
            </a:extLst>
          </p:cNvPr>
          <p:cNvCxnSpPr>
            <a:cxnSpLocks/>
          </p:cNvCxnSpPr>
          <p:nvPr/>
        </p:nvCxnSpPr>
        <p:spPr>
          <a:xfrm flipV="1">
            <a:off x="4044537" y="5163381"/>
            <a:ext cx="3890950" cy="107907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177F39C-26A0-21EB-6F34-D41DF7E6A8E5}"/>
              </a:ext>
            </a:extLst>
          </p:cNvPr>
          <p:cNvSpPr>
            <a:spLocks noGrp="1"/>
          </p:cNvSpPr>
          <p:nvPr>
            <p:ph type="sldNum" sz="quarter" idx="12"/>
          </p:nvPr>
        </p:nvSpPr>
        <p:spPr/>
        <p:txBody>
          <a:bodyPr/>
          <a:lstStyle/>
          <a:p>
            <a:fld id="{306A001B-3330-0649-BA62-464FB54B8A89}" type="slidenum">
              <a:rPr lang="en-US" smtClean="0"/>
              <a:t>43</a:t>
            </a:fld>
            <a:endParaRPr lang="en-US"/>
          </a:p>
        </p:txBody>
      </p:sp>
    </p:spTree>
    <p:extLst>
      <p:ext uri="{BB962C8B-B14F-4D97-AF65-F5344CB8AC3E}">
        <p14:creationId xmlns:p14="http://schemas.microsoft.com/office/powerpoint/2010/main" val="2071765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327D-6D31-13E8-C360-3F2B287662C2}"/>
              </a:ext>
            </a:extLst>
          </p:cNvPr>
          <p:cNvSpPr>
            <a:spLocks noGrp="1"/>
          </p:cNvSpPr>
          <p:nvPr>
            <p:ph type="title"/>
          </p:nvPr>
        </p:nvSpPr>
        <p:spPr>
          <a:xfrm>
            <a:off x="185829" y="145333"/>
            <a:ext cx="7886700" cy="994172"/>
          </a:xfrm>
        </p:spPr>
        <p:txBody>
          <a:bodyPr/>
          <a:lstStyle/>
          <a:p>
            <a:r>
              <a:rPr lang="en-US" dirty="0"/>
              <a:t>The beta endpoint</a:t>
            </a:r>
          </a:p>
        </p:txBody>
      </p:sp>
      <p:sp>
        <p:nvSpPr>
          <p:cNvPr id="3" name="Content Placeholder 2">
            <a:extLst>
              <a:ext uri="{FF2B5EF4-FFF2-40B4-BE49-F238E27FC236}">
                <a16:creationId xmlns:a16="http://schemas.microsoft.com/office/drawing/2014/main" id="{172AEE2C-3D88-886F-F332-15D749367553}"/>
              </a:ext>
            </a:extLst>
          </p:cNvPr>
          <p:cNvSpPr>
            <a:spLocks noGrp="1"/>
          </p:cNvSpPr>
          <p:nvPr>
            <p:ph idx="1"/>
          </p:nvPr>
        </p:nvSpPr>
        <p:spPr>
          <a:xfrm>
            <a:off x="185829" y="1429367"/>
            <a:ext cx="3457004" cy="4871071"/>
          </a:xfrm>
        </p:spPr>
        <p:txBody>
          <a:bodyPr>
            <a:normAutofit fontScale="92500" lnSpcReduction="20000"/>
          </a:bodyPr>
          <a:lstStyle/>
          <a:p>
            <a:r>
              <a:rPr lang="en-US" dirty="0"/>
              <a:t>The the end-point, shape is dictated primarily by phase space arguments,</a:t>
            </a:r>
            <a:r>
              <a:rPr lang="en-US" i="1" dirty="0"/>
              <a:t> not </a:t>
            </a:r>
            <a:r>
              <a:rPr lang="en-US" dirty="0"/>
              <a:t>by nasty nuclear physics.</a:t>
            </a:r>
          </a:p>
          <a:p>
            <a:endParaRPr lang="en-US" dirty="0"/>
          </a:p>
          <a:p>
            <a:r>
              <a:rPr lang="en-US" dirty="0"/>
              <a:t>And it is a particularly interesting part of the beta spectrum for neutrino physics…</a:t>
            </a:r>
          </a:p>
          <a:p>
            <a:endParaRPr lang="en-US" dirty="0"/>
          </a:p>
          <a:p>
            <a:r>
              <a:rPr lang="en-US" dirty="0"/>
              <a:t>The size of the mass of the neutrino changes the shape and position of the endpoint, in measurable way.</a:t>
            </a:r>
          </a:p>
          <a:p>
            <a:endParaRPr lang="en-US" dirty="0"/>
          </a:p>
          <a:p>
            <a:endParaRPr lang="en-US" dirty="0"/>
          </a:p>
          <a:p>
            <a:r>
              <a:rPr lang="en-US" sz="2325" b="1" dirty="0">
                <a:solidFill>
                  <a:srgbClr val="FF0000"/>
                </a:solidFill>
              </a:rPr>
              <a:t>LETS DERIVE IT!</a:t>
            </a:r>
          </a:p>
        </p:txBody>
      </p:sp>
      <p:pic>
        <p:nvPicPr>
          <p:cNvPr id="14" name="Picture 13">
            <a:extLst>
              <a:ext uri="{FF2B5EF4-FFF2-40B4-BE49-F238E27FC236}">
                <a16:creationId xmlns:a16="http://schemas.microsoft.com/office/drawing/2014/main" id="{1B2B3354-B448-2DA0-2FD2-AE1E3D56384F}"/>
              </a:ext>
            </a:extLst>
          </p:cNvPr>
          <p:cNvPicPr>
            <a:picLocks noChangeAspect="1"/>
          </p:cNvPicPr>
          <p:nvPr/>
        </p:nvPicPr>
        <p:blipFill rotWithShape="1">
          <a:blip r:embed="rId2"/>
          <a:srcRect b="29778"/>
          <a:stretch/>
        </p:blipFill>
        <p:spPr>
          <a:xfrm>
            <a:off x="5501169" y="5081611"/>
            <a:ext cx="2340164" cy="879578"/>
          </a:xfrm>
          <a:prstGeom prst="rect">
            <a:avLst/>
          </a:prstGeom>
        </p:spPr>
      </p:pic>
      <p:pic>
        <p:nvPicPr>
          <p:cNvPr id="11266" name="Picture 2" descr="What is the endpoint energy in beta decay? - Quora">
            <a:extLst>
              <a:ext uri="{FF2B5EF4-FFF2-40B4-BE49-F238E27FC236}">
                <a16:creationId xmlns:a16="http://schemas.microsoft.com/office/drawing/2014/main" id="{C3FE25A9-BDFE-BC91-4B08-3D65B7EA5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596" y="1139505"/>
            <a:ext cx="5215575" cy="29479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3DB6CD-E47D-6374-9279-3637509BFAF8}"/>
              </a:ext>
            </a:extLst>
          </p:cNvPr>
          <p:cNvSpPr txBox="1"/>
          <p:nvPr/>
        </p:nvSpPr>
        <p:spPr>
          <a:xfrm>
            <a:off x="4040484" y="4435280"/>
            <a:ext cx="4917687" cy="646331"/>
          </a:xfrm>
          <a:prstGeom prst="rect">
            <a:avLst/>
          </a:prstGeom>
          <a:noFill/>
        </p:spPr>
        <p:txBody>
          <a:bodyPr wrap="square" rtlCol="0">
            <a:spAutoFit/>
          </a:bodyPr>
          <a:lstStyle/>
          <a:p>
            <a:pPr algn="ctr"/>
            <a:r>
              <a:rPr lang="en-US" i="1" dirty="0"/>
              <a:t>The size of the deviation is governed by this effective parameter</a:t>
            </a:r>
          </a:p>
        </p:txBody>
      </p:sp>
      <p:sp>
        <p:nvSpPr>
          <p:cNvPr id="4" name="Slide Number Placeholder 3">
            <a:extLst>
              <a:ext uri="{FF2B5EF4-FFF2-40B4-BE49-F238E27FC236}">
                <a16:creationId xmlns:a16="http://schemas.microsoft.com/office/drawing/2014/main" id="{E210AB41-5459-D756-F5EA-F3BFBAE69941}"/>
              </a:ext>
            </a:extLst>
          </p:cNvPr>
          <p:cNvSpPr>
            <a:spLocks noGrp="1"/>
          </p:cNvSpPr>
          <p:nvPr>
            <p:ph type="sldNum" sz="quarter" idx="12"/>
          </p:nvPr>
        </p:nvSpPr>
        <p:spPr/>
        <p:txBody>
          <a:bodyPr/>
          <a:lstStyle/>
          <a:p>
            <a:fld id="{306A001B-3330-0649-BA62-464FB54B8A89}" type="slidenum">
              <a:rPr lang="en-US" smtClean="0"/>
              <a:t>44</a:t>
            </a:fld>
            <a:endParaRPr lang="en-US"/>
          </a:p>
        </p:txBody>
      </p:sp>
    </p:spTree>
    <p:extLst>
      <p:ext uri="{BB962C8B-B14F-4D97-AF65-F5344CB8AC3E}">
        <p14:creationId xmlns:p14="http://schemas.microsoft.com/office/powerpoint/2010/main" val="1752432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e All Brains Good at Math? - Nautilus">
            <a:extLst>
              <a:ext uri="{FF2B5EF4-FFF2-40B4-BE49-F238E27FC236}">
                <a16:creationId xmlns:a16="http://schemas.microsoft.com/office/drawing/2014/main" id="{C9B3BAA7-3D6D-B0A9-7FAC-63E3D9632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6B6CDA-BD9D-DA95-87B5-8E7D8738D542}"/>
              </a:ext>
            </a:extLst>
          </p:cNvPr>
          <p:cNvSpPr txBox="1"/>
          <p:nvPr/>
        </p:nvSpPr>
        <p:spPr>
          <a:xfrm>
            <a:off x="927670" y="993523"/>
            <a:ext cx="3831049" cy="369332"/>
          </a:xfrm>
          <a:prstGeom prst="rect">
            <a:avLst/>
          </a:prstGeom>
          <a:solidFill>
            <a:schemeClr val="accent5"/>
          </a:solidFill>
        </p:spPr>
        <p:txBody>
          <a:bodyPr wrap="none" rtlCol="0">
            <a:spAutoFit/>
          </a:bodyPr>
          <a:lstStyle/>
          <a:p>
            <a:r>
              <a:rPr lang="en-US" b="1" dirty="0">
                <a:solidFill>
                  <a:schemeClr val="bg1"/>
                </a:solidFill>
              </a:rPr>
              <a:t>TIME FOR MATH INTERLUDE 1</a:t>
            </a:r>
          </a:p>
        </p:txBody>
      </p:sp>
      <p:sp>
        <p:nvSpPr>
          <p:cNvPr id="2" name="Slide Number Placeholder 1">
            <a:extLst>
              <a:ext uri="{FF2B5EF4-FFF2-40B4-BE49-F238E27FC236}">
                <a16:creationId xmlns:a16="http://schemas.microsoft.com/office/drawing/2014/main" id="{41A6610B-2753-3853-59A3-A3E7E449BAD2}"/>
              </a:ext>
            </a:extLst>
          </p:cNvPr>
          <p:cNvSpPr>
            <a:spLocks noGrp="1"/>
          </p:cNvSpPr>
          <p:nvPr>
            <p:ph type="sldNum" sz="quarter" idx="12"/>
          </p:nvPr>
        </p:nvSpPr>
        <p:spPr/>
        <p:txBody>
          <a:bodyPr/>
          <a:lstStyle/>
          <a:p>
            <a:fld id="{306A001B-3330-0649-BA62-464FB54B8A89}" type="slidenum">
              <a:rPr lang="en-US" smtClean="0"/>
              <a:t>45</a:t>
            </a:fld>
            <a:endParaRPr lang="en-US"/>
          </a:p>
        </p:txBody>
      </p:sp>
    </p:spTree>
    <p:extLst>
      <p:ext uri="{BB962C8B-B14F-4D97-AF65-F5344CB8AC3E}">
        <p14:creationId xmlns:p14="http://schemas.microsoft.com/office/powerpoint/2010/main" val="959769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0BA5-5AFB-CE69-A098-1F3F82659631}"/>
              </a:ext>
            </a:extLst>
          </p:cNvPr>
          <p:cNvSpPr>
            <a:spLocks noGrp="1"/>
          </p:cNvSpPr>
          <p:nvPr>
            <p:ph type="title"/>
          </p:nvPr>
        </p:nvSpPr>
        <p:spPr>
          <a:xfrm>
            <a:off x="351932" y="0"/>
            <a:ext cx="7772400" cy="1609344"/>
          </a:xfrm>
        </p:spPr>
        <p:txBody>
          <a:bodyPr/>
          <a:lstStyle/>
          <a:p>
            <a:r>
              <a:rPr lang="en-US" dirty="0"/>
              <a:t>Measuring the beta end point</a:t>
            </a:r>
          </a:p>
        </p:txBody>
      </p:sp>
      <p:sp>
        <p:nvSpPr>
          <p:cNvPr id="3" name="Content Placeholder 2">
            <a:extLst>
              <a:ext uri="{FF2B5EF4-FFF2-40B4-BE49-F238E27FC236}">
                <a16:creationId xmlns:a16="http://schemas.microsoft.com/office/drawing/2014/main" id="{1C8781F2-DBFD-AE99-D085-1EA2CC6AF340}"/>
              </a:ext>
            </a:extLst>
          </p:cNvPr>
          <p:cNvSpPr>
            <a:spLocks noGrp="1"/>
          </p:cNvSpPr>
          <p:nvPr>
            <p:ph idx="1"/>
          </p:nvPr>
        </p:nvSpPr>
        <p:spPr>
          <a:xfrm>
            <a:off x="685800" y="1396568"/>
            <a:ext cx="7772400" cy="4050792"/>
          </a:xfrm>
        </p:spPr>
        <p:txBody>
          <a:bodyPr/>
          <a:lstStyle/>
          <a:p>
            <a:r>
              <a:rPr lang="en-US" dirty="0"/>
              <a:t>Experimentally, we need to measure a shape deviation that occurs in the last  ~1eV of the spectrum.</a:t>
            </a:r>
          </a:p>
          <a:p>
            <a:endParaRPr lang="en-US" dirty="0"/>
          </a:p>
          <a:p>
            <a:r>
              <a:rPr lang="en-US" dirty="0"/>
              <a:t>The lower the Q value we use, the larger the fraction of decay events that will be.  </a:t>
            </a:r>
          </a:p>
          <a:p>
            <a:endParaRPr lang="en-US" dirty="0"/>
          </a:p>
          <a:p>
            <a:r>
              <a:rPr lang="en-US" dirty="0"/>
              <a:t>To have any hope at all, use a very low Q value isotope:</a:t>
            </a:r>
          </a:p>
          <a:p>
            <a:endParaRPr lang="en-US" dirty="0"/>
          </a:p>
          <a:p>
            <a:endParaRPr lang="en-US" dirty="0"/>
          </a:p>
        </p:txBody>
      </p:sp>
      <p:pic>
        <p:nvPicPr>
          <p:cNvPr id="4" name="Picture 3">
            <a:extLst>
              <a:ext uri="{FF2B5EF4-FFF2-40B4-BE49-F238E27FC236}">
                <a16:creationId xmlns:a16="http://schemas.microsoft.com/office/drawing/2014/main" id="{62E8A49B-61B2-0874-9629-3F5F6BD4AB2E}"/>
              </a:ext>
            </a:extLst>
          </p:cNvPr>
          <p:cNvPicPr>
            <a:picLocks noChangeAspect="1"/>
          </p:cNvPicPr>
          <p:nvPr/>
        </p:nvPicPr>
        <p:blipFill rotWithShape="1">
          <a:blip r:embed="rId2"/>
          <a:srcRect t="2015" r="10754" b="76653"/>
          <a:stretch/>
        </p:blipFill>
        <p:spPr>
          <a:xfrm>
            <a:off x="351932" y="4231128"/>
            <a:ext cx="2966709" cy="654269"/>
          </a:xfrm>
          <a:prstGeom prst="rect">
            <a:avLst/>
          </a:prstGeom>
          <a:ln>
            <a:solidFill>
              <a:srgbClr val="0070C0"/>
            </a:solidFill>
          </a:ln>
        </p:spPr>
      </p:pic>
      <p:pic>
        <p:nvPicPr>
          <p:cNvPr id="5" name="Picture 4">
            <a:extLst>
              <a:ext uri="{FF2B5EF4-FFF2-40B4-BE49-F238E27FC236}">
                <a16:creationId xmlns:a16="http://schemas.microsoft.com/office/drawing/2014/main" id="{1D020E9A-2413-5746-D17E-743173973829}"/>
              </a:ext>
            </a:extLst>
          </p:cNvPr>
          <p:cNvPicPr>
            <a:picLocks noChangeAspect="1"/>
          </p:cNvPicPr>
          <p:nvPr/>
        </p:nvPicPr>
        <p:blipFill rotWithShape="1">
          <a:blip r:embed="rId2"/>
          <a:srcRect t="37612" r="8975" b="41056"/>
          <a:stretch/>
        </p:blipFill>
        <p:spPr>
          <a:xfrm>
            <a:off x="2909888" y="4813542"/>
            <a:ext cx="3025830" cy="654269"/>
          </a:xfrm>
          <a:prstGeom prst="rect">
            <a:avLst/>
          </a:prstGeom>
          <a:ln>
            <a:solidFill>
              <a:srgbClr val="0070C0"/>
            </a:solidFill>
          </a:ln>
        </p:spPr>
      </p:pic>
      <p:pic>
        <p:nvPicPr>
          <p:cNvPr id="6" name="Picture 5">
            <a:extLst>
              <a:ext uri="{FF2B5EF4-FFF2-40B4-BE49-F238E27FC236}">
                <a16:creationId xmlns:a16="http://schemas.microsoft.com/office/drawing/2014/main" id="{A03823F0-1A9D-23F8-4DC6-08ADAB816BF8}"/>
              </a:ext>
            </a:extLst>
          </p:cNvPr>
          <p:cNvPicPr>
            <a:picLocks noChangeAspect="1"/>
          </p:cNvPicPr>
          <p:nvPr/>
        </p:nvPicPr>
        <p:blipFill rotWithShape="1">
          <a:blip r:embed="rId2"/>
          <a:srcRect t="76806" r="11762" b="2417"/>
          <a:stretch/>
        </p:blipFill>
        <p:spPr>
          <a:xfrm>
            <a:off x="5724854" y="5413002"/>
            <a:ext cx="2933207" cy="637223"/>
          </a:xfrm>
          <a:prstGeom prst="rect">
            <a:avLst/>
          </a:prstGeom>
          <a:ln>
            <a:solidFill>
              <a:srgbClr val="0070C0"/>
            </a:solidFill>
          </a:ln>
        </p:spPr>
      </p:pic>
      <p:sp>
        <p:nvSpPr>
          <p:cNvPr id="7" name="Slide Number Placeholder 6">
            <a:extLst>
              <a:ext uri="{FF2B5EF4-FFF2-40B4-BE49-F238E27FC236}">
                <a16:creationId xmlns:a16="http://schemas.microsoft.com/office/drawing/2014/main" id="{43B214DE-71A5-64FD-A21E-3A703EE9F734}"/>
              </a:ext>
            </a:extLst>
          </p:cNvPr>
          <p:cNvSpPr>
            <a:spLocks noGrp="1"/>
          </p:cNvSpPr>
          <p:nvPr>
            <p:ph type="sldNum" sz="quarter" idx="12"/>
          </p:nvPr>
        </p:nvSpPr>
        <p:spPr/>
        <p:txBody>
          <a:bodyPr/>
          <a:lstStyle/>
          <a:p>
            <a:fld id="{306A001B-3330-0649-BA62-464FB54B8A89}" type="slidenum">
              <a:rPr lang="en-US" smtClean="0"/>
              <a:t>46</a:t>
            </a:fld>
            <a:endParaRPr lang="en-US"/>
          </a:p>
        </p:txBody>
      </p:sp>
    </p:spTree>
    <p:extLst>
      <p:ext uri="{BB962C8B-B14F-4D97-AF65-F5344CB8AC3E}">
        <p14:creationId xmlns:p14="http://schemas.microsoft.com/office/powerpoint/2010/main" val="3090447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8D26-4124-63CB-2F75-8FF2D1B7EEEC}"/>
              </a:ext>
            </a:extLst>
          </p:cNvPr>
          <p:cNvSpPr>
            <a:spLocks noGrp="1"/>
          </p:cNvSpPr>
          <p:nvPr>
            <p:ph type="title"/>
          </p:nvPr>
        </p:nvSpPr>
        <p:spPr>
          <a:xfrm>
            <a:off x="227590" y="72764"/>
            <a:ext cx="7886700" cy="994172"/>
          </a:xfrm>
        </p:spPr>
        <p:txBody>
          <a:bodyPr/>
          <a:lstStyle/>
          <a:p>
            <a:r>
              <a:rPr lang="en-US" dirty="0"/>
              <a:t>How to build an experiment…</a:t>
            </a:r>
          </a:p>
        </p:txBody>
      </p:sp>
      <p:sp>
        <p:nvSpPr>
          <p:cNvPr id="3" name="Content Placeholder 2">
            <a:extLst>
              <a:ext uri="{FF2B5EF4-FFF2-40B4-BE49-F238E27FC236}">
                <a16:creationId xmlns:a16="http://schemas.microsoft.com/office/drawing/2014/main" id="{40F629D7-624F-9351-A428-881AB6B1CE60}"/>
              </a:ext>
            </a:extLst>
          </p:cNvPr>
          <p:cNvSpPr>
            <a:spLocks noGrp="1"/>
          </p:cNvSpPr>
          <p:nvPr>
            <p:ph idx="1"/>
          </p:nvPr>
        </p:nvSpPr>
        <p:spPr>
          <a:xfrm>
            <a:off x="439463" y="1162043"/>
            <a:ext cx="7886700" cy="3263504"/>
          </a:xfrm>
        </p:spPr>
        <p:txBody>
          <a:bodyPr/>
          <a:lstStyle/>
          <a:p>
            <a:r>
              <a:rPr lang="en-US" dirty="0"/>
              <a:t>Still need to reject all except 10</a:t>
            </a:r>
            <a:r>
              <a:rPr lang="en-US" baseline="30000" dirty="0"/>
              <a:t>-12</a:t>
            </a:r>
            <a:r>
              <a:rPr lang="en-US" dirty="0"/>
              <a:t> of the beta electrons to look at the ones we care about…</a:t>
            </a:r>
          </a:p>
          <a:p>
            <a:endParaRPr lang="en-US" dirty="0"/>
          </a:p>
          <a:p>
            <a:r>
              <a:rPr lang="en-US" dirty="0"/>
              <a:t>Use some kind of “</a:t>
            </a:r>
            <a:r>
              <a:rPr lang="en-US" b="1" dirty="0">
                <a:solidFill>
                  <a:srgbClr val="C00000"/>
                </a:solidFill>
              </a:rPr>
              <a:t>filter</a:t>
            </a:r>
            <a:r>
              <a:rPr lang="en-US" dirty="0"/>
              <a:t>” to only accept the high energy electrons, perhaps?</a:t>
            </a:r>
          </a:p>
        </p:txBody>
      </p:sp>
      <p:pic>
        <p:nvPicPr>
          <p:cNvPr id="4" name="Picture 3">
            <a:extLst>
              <a:ext uri="{FF2B5EF4-FFF2-40B4-BE49-F238E27FC236}">
                <a16:creationId xmlns:a16="http://schemas.microsoft.com/office/drawing/2014/main" id="{BF9F1ACB-2DBB-DAFE-F1C0-DEF272D3E1AA}"/>
              </a:ext>
            </a:extLst>
          </p:cNvPr>
          <p:cNvPicPr>
            <a:picLocks noChangeAspect="1"/>
          </p:cNvPicPr>
          <p:nvPr/>
        </p:nvPicPr>
        <p:blipFill>
          <a:blip r:embed="rId2"/>
          <a:stretch>
            <a:fillRect/>
          </a:stretch>
        </p:blipFill>
        <p:spPr>
          <a:xfrm>
            <a:off x="1468163" y="3343015"/>
            <a:ext cx="5829300" cy="2657735"/>
          </a:xfrm>
          <a:prstGeom prst="rect">
            <a:avLst/>
          </a:prstGeom>
        </p:spPr>
      </p:pic>
      <p:sp>
        <p:nvSpPr>
          <p:cNvPr id="7" name="TextBox 6">
            <a:extLst>
              <a:ext uri="{FF2B5EF4-FFF2-40B4-BE49-F238E27FC236}">
                <a16:creationId xmlns:a16="http://schemas.microsoft.com/office/drawing/2014/main" id="{24E1C322-22EA-1778-4AB6-2B22422662E1}"/>
              </a:ext>
            </a:extLst>
          </p:cNvPr>
          <p:cNvSpPr txBox="1"/>
          <p:nvPr/>
        </p:nvSpPr>
        <p:spPr>
          <a:xfrm>
            <a:off x="1066142" y="5266666"/>
            <a:ext cx="804042" cy="715581"/>
          </a:xfrm>
          <a:prstGeom prst="rect">
            <a:avLst/>
          </a:prstGeom>
          <a:noFill/>
        </p:spPr>
        <p:txBody>
          <a:bodyPr wrap="square" rtlCol="0">
            <a:spAutoFit/>
          </a:bodyPr>
          <a:lstStyle/>
          <a:p>
            <a:pPr algn="r"/>
            <a:r>
              <a:rPr lang="en-US" sz="1350" b="1" dirty="0">
                <a:solidFill>
                  <a:srgbClr val="FF0000"/>
                </a:solidFill>
              </a:rPr>
              <a:t>ALL THIS IS TRASH</a:t>
            </a:r>
          </a:p>
        </p:txBody>
      </p:sp>
      <p:cxnSp>
        <p:nvCxnSpPr>
          <p:cNvPr id="9" name="Straight Arrow Connector 8">
            <a:extLst>
              <a:ext uri="{FF2B5EF4-FFF2-40B4-BE49-F238E27FC236}">
                <a16:creationId xmlns:a16="http://schemas.microsoft.com/office/drawing/2014/main" id="{7879E73E-872B-5970-8F07-BFB0CC86874E}"/>
              </a:ext>
            </a:extLst>
          </p:cNvPr>
          <p:cNvCxnSpPr>
            <a:cxnSpLocks/>
          </p:cNvCxnSpPr>
          <p:nvPr/>
        </p:nvCxnSpPr>
        <p:spPr>
          <a:xfrm flipH="1">
            <a:off x="1978573" y="5508079"/>
            <a:ext cx="143466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3AE2957-89B6-75ED-2EE0-F76A320B0E1D}"/>
              </a:ext>
            </a:extLst>
          </p:cNvPr>
          <p:cNvSpPr txBox="1"/>
          <p:nvPr/>
        </p:nvSpPr>
        <p:spPr>
          <a:xfrm>
            <a:off x="7297464" y="5388770"/>
            <a:ext cx="1269124" cy="507831"/>
          </a:xfrm>
          <a:prstGeom prst="rect">
            <a:avLst/>
          </a:prstGeom>
          <a:noFill/>
        </p:spPr>
        <p:txBody>
          <a:bodyPr wrap="square" rtlCol="0">
            <a:spAutoFit/>
          </a:bodyPr>
          <a:lstStyle/>
          <a:p>
            <a:r>
              <a:rPr lang="en-US" sz="1350" b="1" dirty="0">
                <a:solidFill>
                  <a:schemeClr val="bg2">
                    <a:lumMod val="50000"/>
                  </a:schemeClr>
                </a:solidFill>
              </a:rPr>
              <a:t>We only care about this</a:t>
            </a:r>
          </a:p>
        </p:txBody>
      </p:sp>
      <p:cxnSp>
        <p:nvCxnSpPr>
          <p:cNvPr id="13" name="Straight Arrow Connector 12">
            <a:extLst>
              <a:ext uri="{FF2B5EF4-FFF2-40B4-BE49-F238E27FC236}">
                <a16:creationId xmlns:a16="http://schemas.microsoft.com/office/drawing/2014/main" id="{8A18D8D9-3DDF-3B9F-056A-84B67D5F83B7}"/>
              </a:ext>
            </a:extLst>
          </p:cNvPr>
          <p:cNvCxnSpPr/>
          <p:nvPr/>
        </p:nvCxnSpPr>
        <p:spPr>
          <a:xfrm flipH="1" flipV="1">
            <a:off x="6227806" y="5225078"/>
            <a:ext cx="1149178" cy="283001"/>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9E7884BC-454C-12A1-02BE-678A74BA45E9}"/>
              </a:ext>
            </a:extLst>
          </p:cNvPr>
          <p:cNvSpPr>
            <a:spLocks noGrp="1"/>
          </p:cNvSpPr>
          <p:nvPr>
            <p:ph type="sldNum" sz="quarter" idx="12"/>
          </p:nvPr>
        </p:nvSpPr>
        <p:spPr/>
        <p:txBody>
          <a:bodyPr/>
          <a:lstStyle/>
          <a:p>
            <a:fld id="{306A001B-3330-0649-BA62-464FB54B8A89}" type="slidenum">
              <a:rPr lang="en-US" smtClean="0"/>
              <a:t>47</a:t>
            </a:fld>
            <a:endParaRPr lang="en-US"/>
          </a:p>
        </p:txBody>
      </p:sp>
    </p:spTree>
    <p:extLst>
      <p:ext uri="{BB962C8B-B14F-4D97-AF65-F5344CB8AC3E}">
        <p14:creationId xmlns:p14="http://schemas.microsoft.com/office/powerpoint/2010/main" val="2153730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5152-4F92-3514-58A1-A97D80A6C6DC}"/>
              </a:ext>
            </a:extLst>
          </p:cNvPr>
          <p:cNvSpPr>
            <a:spLocks noGrp="1"/>
          </p:cNvSpPr>
          <p:nvPr>
            <p:ph type="title"/>
          </p:nvPr>
        </p:nvSpPr>
        <p:spPr>
          <a:xfrm>
            <a:off x="473927" y="-118872"/>
            <a:ext cx="7772400" cy="1609344"/>
          </a:xfrm>
        </p:spPr>
        <p:txBody>
          <a:bodyPr/>
          <a:lstStyle/>
          <a:p>
            <a:r>
              <a:rPr lang="en-US" dirty="0"/>
              <a:t>How To catch only the fast ones…</a:t>
            </a:r>
          </a:p>
        </p:txBody>
      </p:sp>
      <p:sp>
        <p:nvSpPr>
          <p:cNvPr id="3" name="Content Placeholder 2">
            <a:extLst>
              <a:ext uri="{FF2B5EF4-FFF2-40B4-BE49-F238E27FC236}">
                <a16:creationId xmlns:a16="http://schemas.microsoft.com/office/drawing/2014/main" id="{A57B2EBD-3DB3-F791-D6CF-CB54CF68DA0B}"/>
              </a:ext>
            </a:extLst>
          </p:cNvPr>
          <p:cNvSpPr>
            <a:spLocks noGrp="1"/>
          </p:cNvSpPr>
          <p:nvPr>
            <p:ph idx="1"/>
          </p:nvPr>
        </p:nvSpPr>
        <p:spPr>
          <a:xfrm>
            <a:off x="685800" y="1307369"/>
            <a:ext cx="4666785" cy="5650992"/>
          </a:xfrm>
        </p:spPr>
        <p:txBody>
          <a:bodyPr>
            <a:normAutofit/>
          </a:bodyPr>
          <a:lstStyle/>
          <a:p>
            <a:r>
              <a:rPr lang="en-US" dirty="0"/>
              <a:t>Apply an electric field against the electrons to sap their energy away… then only the higher energy ones can pass?</a:t>
            </a:r>
          </a:p>
          <a:p>
            <a:pPr marL="0" indent="0">
              <a:buNone/>
            </a:pPr>
            <a:endParaRPr lang="en-US" dirty="0"/>
          </a:p>
          <a:p>
            <a:pPr marL="0" indent="0">
              <a:buNone/>
            </a:pPr>
            <a:endParaRPr lang="en-US" dirty="0"/>
          </a:p>
          <a:p>
            <a:endParaRPr lang="en-US" dirty="0"/>
          </a:p>
          <a:p>
            <a:pPr marL="0" indent="0">
              <a:buNone/>
            </a:pPr>
            <a:endParaRPr lang="en-US" dirty="0"/>
          </a:p>
        </p:txBody>
      </p:sp>
      <p:pic>
        <p:nvPicPr>
          <p:cNvPr id="12290" name="Picture 2" descr="Want to play Mini Golf? Play it at home! Interchangeable Mini Golf - always  different!">
            <a:extLst>
              <a:ext uri="{FF2B5EF4-FFF2-40B4-BE49-F238E27FC236}">
                <a16:creationId xmlns:a16="http://schemas.microsoft.com/office/drawing/2014/main" id="{118129C5-A0AF-10AF-BA8F-936167FFE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52585" y="1396579"/>
            <a:ext cx="3371096" cy="46775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81854D4-3677-E78B-232D-D3F0047F4620}"/>
              </a:ext>
            </a:extLst>
          </p:cNvPr>
          <p:cNvCxnSpPr/>
          <p:nvPr/>
        </p:nvCxnSpPr>
        <p:spPr>
          <a:xfrm>
            <a:off x="1304693" y="4021355"/>
            <a:ext cx="326730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32F80D5-0D54-903D-521A-FF6A307D7390}"/>
              </a:ext>
            </a:extLst>
          </p:cNvPr>
          <p:cNvCxnSpPr>
            <a:cxnSpLocks/>
          </p:cNvCxnSpPr>
          <p:nvPr/>
        </p:nvCxnSpPr>
        <p:spPr>
          <a:xfrm flipV="1">
            <a:off x="1304692" y="2765505"/>
            <a:ext cx="0" cy="12558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99D5FE-9A40-174C-A24D-B79C7B8ACD06}"/>
              </a:ext>
            </a:extLst>
          </p:cNvPr>
          <p:cNvCxnSpPr/>
          <p:nvPr/>
        </p:nvCxnSpPr>
        <p:spPr>
          <a:xfrm flipV="1">
            <a:off x="1802853" y="3260619"/>
            <a:ext cx="1170879" cy="7607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0F75F9-03E3-AB06-3585-23CAB51E572D}"/>
              </a:ext>
            </a:extLst>
          </p:cNvPr>
          <p:cNvCxnSpPr>
            <a:cxnSpLocks/>
          </p:cNvCxnSpPr>
          <p:nvPr/>
        </p:nvCxnSpPr>
        <p:spPr>
          <a:xfrm>
            <a:off x="2973732" y="3260619"/>
            <a:ext cx="1100108" cy="7607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D2B8BB1-42D5-B727-4F29-27C0B15E971D}"/>
              </a:ext>
            </a:extLst>
          </p:cNvPr>
          <p:cNvSpPr/>
          <p:nvPr/>
        </p:nvSpPr>
        <p:spPr>
          <a:xfrm>
            <a:off x="1742408" y="3887540"/>
            <a:ext cx="99504" cy="99504"/>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B898613-C6F0-F18F-639C-6ADC63922D7E}"/>
              </a:ext>
            </a:extLst>
          </p:cNvPr>
          <p:cNvSpPr txBox="1"/>
          <p:nvPr/>
        </p:nvSpPr>
        <p:spPr>
          <a:xfrm>
            <a:off x="850584" y="2642838"/>
            <a:ext cx="348172" cy="369332"/>
          </a:xfrm>
          <a:prstGeom prst="rect">
            <a:avLst/>
          </a:prstGeom>
          <a:noFill/>
        </p:spPr>
        <p:txBody>
          <a:bodyPr wrap="none" rtlCol="0">
            <a:spAutoFit/>
          </a:bodyPr>
          <a:lstStyle/>
          <a:p>
            <a:r>
              <a:rPr lang="en-US" dirty="0"/>
              <a:t>V</a:t>
            </a:r>
          </a:p>
        </p:txBody>
      </p:sp>
      <p:sp>
        <p:nvSpPr>
          <p:cNvPr id="16" name="TextBox 15">
            <a:extLst>
              <a:ext uri="{FF2B5EF4-FFF2-40B4-BE49-F238E27FC236}">
                <a16:creationId xmlns:a16="http://schemas.microsoft.com/office/drawing/2014/main" id="{D4E601A5-57C1-A46B-D617-0E8058AF5772}"/>
              </a:ext>
            </a:extLst>
          </p:cNvPr>
          <p:cNvSpPr txBox="1"/>
          <p:nvPr/>
        </p:nvSpPr>
        <p:spPr>
          <a:xfrm>
            <a:off x="4073840" y="4058117"/>
            <a:ext cx="311304" cy="369332"/>
          </a:xfrm>
          <a:prstGeom prst="rect">
            <a:avLst/>
          </a:prstGeom>
          <a:noFill/>
        </p:spPr>
        <p:txBody>
          <a:bodyPr wrap="none" rtlCol="0">
            <a:spAutoFit/>
          </a:bodyPr>
          <a:lstStyle/>
          <a:p>
            <a:r>
              <a:rPr lang="en-US" dirty="0"/>
              <a:t>x</a:t>
            </a:r>
          </a:p>
        </p:txBody>
      </p:sp>
      <p:sp>
        <p:nvSpPr>
          <p:cNvPr id="17" name="TextBox 16">
            <a:extLst>
              <a:ext uri="{FF2B5EF4-FFF2-40B4-BE49-F238E27FC236}">
                <a16:creationId xmlns:a16="http://schemas.microsoft.com/office/drawing/2014/main" id="{B66406E0-19CC-1C8D-18AB-45741F84A086}"/>
              </a:ext>
            </a:extLst>
          </p:cNvPr>
          <p:cNvSpPr txBox="1"/>
          <p:nvPr/>
        </p:nvSpPr>
        <p:spPr>
          <a:xfrm>
            <a:off x="1719658" y="3098254"/>
            <a:ext cx="1055097" cy="338554"/>
          </a:xfrm>
          <a:prstGeom prst="rect">
            <a:avLst/>
          </a:prstGeom>
          <a:noFill/>
        </p:spPr>
        <p:txBody>
          <a:bodyPr wrap="none" rtlCol="0">
            <a:spAutoFit/>
          </a:bodyPr>
          <a:lstStyle/>
          <a:p>
            <a:r>
              <a:rPr lang="en-US" sz="1600" dirty="0"/>
              <a:t>E=</a:t>
            </a:r>
            <a:r>
              <a:rPr lang="en-US" sz="1600" dirty="0" err="1"/>
              <a:t>dV</a:t>
            </a:r>
            <a:r>
              <a:rPr lang="en-US" sz="1600" dirty="0"/>
              <a:t>/dx</a:t>
            </a:r>
          </a:p>
        </p:txBody>
      </p:sp>
      <p:cxnSp>
        <p:nvCxnSpPr>
          <p:cNvPr id="19" name="Straight Arrow Connector 18">
            <a:extLst>
              <a:ext uri="{FF2B5EF4-FFF2-40B4-BE49-F238E27FC236}">
                <a16:creationId xmlns:a16="http://schemas.microsoft.com/office/drawing/2014/main" id="{84C55ED1-8DB3-5732-E983-2CF5C87A4AA1}"/>
              </a:ext>
            </a:extLst>
          </p:cNvPr>
          <p:cNvCxnSpPr/>
          <p:nvPr/>
        </p:nvCxnSpPr>
        <p:spPr>
          <a:xfrm flipH="1">
            <a:off x="2163335" y="3474618"/>
            <a:ext cx="498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9AE0E59-1D4B-715D-5FB3-E8DD22BCBC36}"/>
              </a:ext>
            </a:extLst>
          </p:cNvPr>
          <p:cNvSpPr>
            <a:spLocks noGrp="1"/>
          </p:cNvSpPr>
          <p:nvPr>
            <p:ph type="sldNum" sz="quarter" idx="12"/>
          </p:nvPr>
        </p:nvSpPr>
        <p:spPr/>
        <p:txBody>
          <a:bodyPr/>
          <a:lstStyle/>
          <a:p>
            <a:fld id="{306A001B-3330-0649-BA62-464FB54B8A89}" type="slidenum">
              <a:rPr lang="en-US" smtClean="0"/>
              <a:t>48</a:t>
            </a:fld>
            <a:endParaRPr lang="en-US"/>
          </a:p>
        </p:txBody>
      </p:sp>
      <p:cxnSp>
        <p:nvCxnSpPr>
          <p:cNvPr id="24" name="Straight Arrow Connector 23">
            <a:extLst>
              <a:ext uri="{FF2B5EF4-FFF2-40B4-BE49-F238E27FC236}">
                <a16:creationId xmlns:a16="http://schemas.microsoft.com/office/drawing/2014/main" id="{578CC856-77A7-675F-B6EE-061D5482B9C4}"/>
              </a:ext>
            </a:extLst>
          </p:cNvPr>
          <p:cNvCxnSpPr/>
          <p:nvPr/>
        </p:nvCxnSpPr>
        <p:spPr>
          <a:xfrm flipV="1">
            <a:off x="1813179" y="3761018"/>
            <a:ext cx="257176" cy="1525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922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5152-4F92-3514-58A1-A97D80A6C6DC}"/>
              </a:ext>
            </a:extLst>
          </p:cNvPr>
          <p:cNvSpPr>
            <a:spLocks noGrp="1"/>
          </p:cNvSpPr>
          <p:nvPr>
            <p:ph type="title"/>
          </p:nvPr>
        </p:nvSpPr>
        <p:spPr>
          <a:xfrm>
            <a:off x="473927" y="-118872"/>
            <a:ext cx="7772400" cy="1609344"/>
          </a:xfrm>
        </p:spPr>
        <p:txBody>
          <a:bodyPr/>
          <a:lstStyle/>
          <a:p>
            <a:r>
              <a:rPr lang="en-US" dirty="0"/>
              <a:t>How To catch only the fast ones…</a:t>
            </a:r>
          </a:p>
        </p:txBody>
      </p:sp>
      <p:sp>
        <p:nvSpPr>
          <p:cNvPr id="3" name="Content Placeholder 2">
            <a:extLst>
              <a:ext uri="{FF2B5EF4-FFF2-40B4-BE49-F238E27FC236}">
                <a16:creationId xmlns:a16="http://schemas.microsoft.com/office/drawing/2014/main" id="{A57B2EBD-3DB3-F791-D6CF-CB54CF68DA0B}"/>
              </a:ext>
            </a:extLst>
          </p:cNvPr>
          <p:cNvSpPr>
            <a:spLocks noGrp="1"/>
          </p:cNvSpPr>
          <p:nvPr>
            <p:ph idx="1"/>
          </p:nvPr>
        </p:nvSpPr>
        <p:spPr>
          <a:xfrm>
            <a:off x="685800" y="1307369"/>
            <a:ext cx="4666785" cy="5650992"/>
          </a:xfrm>
        </p:spPr>
        <p:txBody>
          <a:bodyPr>
            <a:normAutofit/>
          </a:bodyPr>
          <a:lstStyle/>
          <a:p>
            <a:r>
              <a:rPr lang="en-US" dirty="0"/>
              <a:t>Apply an electric field against the electrons to sap their energy away… then only the higher energy ones can pass?</a:t>
            </a:r>
          </a:p>
          <a:p>
            <a:pPr marL="0" indent="0">
              <a:buNone/>
            </a:pPr>
            <a:endParaRPr lang="en-US" dirty="0"/>
          </a:p>
          <a:p>
            <a:pPr marL="0" indent="0">
              <a:buNone/>
            </a:pPr>
            <a:endParaRPr lang="en-US" dirty="0"/>
          </a:p>
          <a:p>
            <a:endParaRPr lang="en-US" dirty="0"/>
          </a:p>
          <a:p>
            <a:pPr marL="0" indent="0">
              <a:buNone/>
            </a:pPr>
            <a:endParaRPr lang="en-US" dirty="0"/>
          </a:p>
          <a:p>
            <a:r>
              <a:rPr lang="en-US" dirty="0"/>
              <a:t>The problem is they come out in all directions… need to turn them all to face the same way first, somehow. </a:t>
            </a:r>
          </a:p>
        </p:txBody>
      </p:sp>
      <p:pic>
        <p:nvPicPr>
          <p:cNvPr id="12290" name="Picture 2" descr="Want to play Mini Golf? Play it at home! Interchangeable Mini Golf - always  different!">
            <a:extLst>
              <a:ext uri="{FF2B5EF4-FFF2-40B4-BE49-F238E27FC236}">
                <a16:creationId xmlns:a16="http://schemas.microsoft.com/office/drawing/2014/main" id="{118129C5-A0AF-10AF-BA8F-936167FFE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52585" y="1396579"/>
            <a:ext cx="3371096" cy="467750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81854D4-3677-E78B-232D-D3F0047F4620}"/>
              </a:ext>
            </a:extLst>
          </p:cNvPr>
          <p:cNvCxnSpPr/>
          <p:nvPr/>
        </p:nvCxnSpPr>
        <p:spPr>
          <a:xfrm>
            <a:off x="1304693" y="4021355"/>
            <a:ext cx="326730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32F80D5-0D54-903D-521A-FF6A307D7390}"/>
              </a:ext>
            </a:extLst>
          </p:cNvPr>
          <p:cNvCxnSpPr>
            <a:cxnSpLocks/>
          </p:cNvCxnSpPr>
          <p:nvPr/>
        </p:nvCxnSpPr>
        <p:spPr>
          <a:xfrm flipV="1">
            <a:off x="1304692" y="2765505"/>
            <a:ext cx="0" cy="12558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99D5FE-9A40-174C-A24D-B79C7B8ACD06}"/>
              </a:ext>
            </a:extLst>
          </p:cNvPr>
          <p:cNvCxnSpPr/>
          <p:nvPr/>
        </p:nvCxnSpPr>
        <p:spPr>
          <a:xfrm flipV="1">
            <a:off x="1802853" y="3260619"/>
            <a:ext cx="1170879" cy="7607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0F75F9-03E3-AB06-3585-23CAB51E572D}"/>
              </a:ext>
            </a:extLst>
          </p:cNvPr>
          <p:cNvCxnSpPr>
            <a:cxnSpLocks/>
          </p:cNvCxnSpPr>
          <p:nvPr/>
        </p:nvCxnSpPr>
        <p:spPr>
          <a:xfrm>
            <a:off x="2973732" y="3260619"/>
            <a:ext cx="1100108" cy="7607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D2B8BB1-42D5-B727-4F29-27C0B15E971D}"/>
              </a:ext>
            </a:extLst>
          </p:cNvPr>
          <p:cNvSpPr/>
          <p:nvPr/>
        </p:nvSpPr>
        <p:spPr>
          <a:xfrm>
            <a:off x="1742408" y="3887540"/>
            <a:ext cx="99504" cy="99504"/>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B898613-C6F0-F18F-639C-6ADC63922D7E}"/>
              </a:ext>
            </a:extLst>
          </p:cNvPr>
          <p:cNvSpPr txBox="1"/>
          <p:nvPr/>
        </p:nvSpPr>
        <p:spPr>
          <a:xfrm>
            <a:off x="850584" y="2642838"/>
            <a:ext cx="348172" cy="369332"/>
          </a:xfrm>
          <a:prstGeom prst="rect">
            <a:avLst/>
          </a:prstGeom>
          <a:noFill/>
        </p:spPr>
        <p:txBody>
          <a:bodyPr wrap="none" rtlCol="0">
            <a:spAutoFit/>
          </a:bodyPr>
          <a:lstStyle/>
          <a:p>
            <a:r>
              <a:rPr lang="en-US" dirty="0"/>
              <a:t>V</a:t>
            </a:r>
          </a:p>
        </p:txBody>
      </p:sp>
      <p:sp>
        <p:nvSpPr>
          <p:cNvPr id="16" name="TextBox 15">
            <a:extLst>
              <a:ext uri="{FF2B5EF4-FFF2-40B4-BE49-F238E27FC236}">
                <a16:creationId xmlns:a16="http://schemas.microsoft.com/office/drawing/2014/main" id="{D4E601A5-57C1-A46B-D617-0E8058AF5772}"/>
              </a:ext>
            </a:extLst>
          </p:cNvPr>
          <p:cNvSpPr txBox="1"/>
          <p:nvPr/>
        </p:nvSpPr>
        <p:spPr>
          <a:xfrm>
            <a:off x="4073840" y="4058117"/>
            <a:ext cx="311304" cy="369332"/>
          </a:xfrm>
          <a:prstGeom prst="rect">
            <a:avLst/>
          </a:prstGeom>
          <a:noFill/>
        </p:spPr>
        <p:txBody>
          <a:bodyPr wrap="none" rtlCol="0">
            <a:spAutoFit/>
          </a:bodyPr>
          <a:lstStyle/>
          <a:p>
            <a:r>
              <a:rPr lang="en-US" dirty="0"/>
              <a:t>x</a:t>
            </a:r>
          </a:p>
        </p:txBody>
      </p:sp>
      <p:sp>
        <p:nvSpPr>
          <p:cNvPr id="17" name="TextBox 16">
            <a:extLst>
              <a:ext uri="{FF2B5EF4-FFF2-40B4-BE49-F238E27FC236}">
                <a16:creationId xmlns:a16="http://schemas.microsoft.com/office/drawing/2014/main" id="{B66406E0-19CC-1C8D-18AB-45741F84A086}"/>
              </a:ext>
            </a:extLst>
          </p:cNvPr>
          <p:cNvSpPr txBox="1"/>
          <p:nvPr/>
        </p:nvSpPr>
        <p:spPr>
          <a:xfrm>
            <a:off x="1719658" y="3098254"/>
            <a:ext cx="1055097" cy="338554"/>
          </a:xfrm>
          <a:prstGeom prst="rect">
            <a:avLst/>
          </a:prstGeom>
          <a:noFill/>
        </p:spPr>
        <p:txBody>
          <a:bodyPr wrap="none" rtlCol="0">
            <a:spAutoFit/>
          </a:bodyPr>
          <a:lstStyle/>
          <a:p>
            <a:r>
              <a:rPr lang="en-US" sz="1600" dirty="0"/>
              <a:t>E=</a:t>
            </a:r>
            <a:r>
              <a:rPr lang="en-US" sz="1600" dirty="0" err="1"/>
              <a:t>dV</a:t>
            </a:r>
            <a:r>
              <a:rPr lang="en-US" sz="1600" dirty="0"/>
              <a:t>/dx</a:t>
            </a:r>
          </a:p>
        </p:txBody>
      </p:sp>
      <p:cxnSp>
        <p:nvCxnSpPr>
          <p:cNvPr id="19" name="Straight Arrow Connector 18">
            <a:extLst>
              <a:ext uri="{FF2B5EF4-FFF2-40B4-BE49-F238E27FC236}">
                <a16:creationId xmlns:a16="http://schemas.microsoft.com/office/drawing/2014/main" id="{84C55ED1-8DB3-5732-E983-2CF5C87A4AA1}"/>
              </a:ext>
            </a:extLst>
          </p:cNvPr>
          <p:cNvCxnSpPr/>
          <p:nvPr/>
        </p:nvCxnSpPr>
        <p:spPr>
          <a:xfrm flipH="1">
            <a:off x="2163335" y="3474618"/>
            <a:ext cx="498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9AE0E59-1D4B-715D-5FB3-E8DD22BCBC36}"/>
              </a:ext>
            </a:extLst>
          </p:cNvPr>
          <p:cNvSpPr>
            <a:spLocks noGrp="1"/>
          </p:cNvSpPr>
          <p:nvPr>
            <p:ph type="sldNum" sz="quarter" idx="12"/>
          </p:nvPr>
        </p:nvSpPr>
        <p:spPr/>
        <p:txBody>
          <a:bodyPr/>
          <a:lstStyle/>
          <a:p>
            <a:fld id="{306A001B-3330-0649-BA62-464FB54B8A89}" type="slidenum">
              <a:rPr lang="en-US" smtClean="0"/>
              <a:t>49</a:t>
            </a:fld>
            <a:endParaRPr lang="en-US"/>
          </a:p>
        </p:txBody>
      </p:sp>
      <p:cxnSp>
        <p:nvCxnSpPr>
          <p:cNvPr id="5" name="Straight Arrow Connector 4">
            <a:extLst>
              <a:ext uri="{FF2B5EF4-FFF2-40B4-BE49-F238E27FC236}">
                <a16:creationId xmlns:a16="http://schemas.microsoft.com/office/drawing/2014/main" id="{5C9FBDC9-B826-DED2-D0DF-4713C049752F}"/>
              </a:ext>
            </a:extLst>
          </p:cNvPr>
          <p:cNvCxnSpPr/>
          <p:nvPr/>
        </p:nvCxnSpPr>
        <p:spPr>
          <a:xfrm>
            <a:off x="1304692" y="6585472"/>
            <a:ext cx="326730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00905D5-64E0-4648-704A-88A85B32EACD}"/>
              </a:ext>
            </a:extLst>
          </p:cNvPr>
          <p:cNvCxnSpPr>
            <a:cxnSpLocks/>
          </p:cNvCxnSpPr>
          <p:nvPr/>
        </p:nvCxnSpPr>
        <p:spPr>
          <a:xfrm flipV="1">
            <a:off x="1304691" y="5329622"/>
            <a:ext cx="0" cy="12558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62DB48-A4A2-80C7-8809-1FC575C30410}"/>
              </a:ext>
            </a:extLst>
          </p:cNvPr>
          <p:cNvCxnSpPr/>
          <p:nvPr/>
        </p:nvCxnSpPr>
        <p:spPr>
          <a:xfrm flipV="1">
            <a:off x="1802852" y="5824736"/>
            <a:ext cx="1170879" cy="7607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7FEAA0-D870-E626-2FDE-59F832FE6E87}"/>
              </a:ext>
            </a:extLst>
          </p:cNvPr>
          <p:cNvCxnSpPr>
            <a:cxnSpLocks/>
          </p:cNvCxnSpPr>
          <p:nvPr/>
        </p:nvCxnSpPr>
        <p:spPr>
          <a:xfrm>
            <a:off x="2973731" y="5824736"/>
            <a:ext cx="1100108" cy="76073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F0AC508-9C3B-BAC0-DCB1-28C4C4A924DF}"/>
              </a:ext>
            </a:extLst>
          </p:cNvPr>
          <p:cNvSpPr/>
          <p:nvPr/>
        </p:nvSpPr>
        <p:spPr>
          <a:xfrm>
            <a:off x="1458628" y="6399106"/>
            <a:ext cx="99504" cy="99504"/>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56AABB4-7881-9859-474A-3E6E46D26542}"/>
              </a:ext>
            </a:extLst>
          </p:cNvPr>
          <p:cNvSpPr txBox="1"/>
          <p:nvPr/>
        </p:nvSpPr>
        <p:spPr>
          <a:xfrm>
            <a:off x="850583" y="5206955"/>
            <a:ext cx="348172" cy="369332"/>
          </a:xfrm>
          <a:prstGeom prst="rect">
            <a:avLst/>
          </a:prstGeom>
          <a:noFill/>
        </p:spPr>
        <p:txBody>
          <a:bodyPr wrap="none" rtlCol="0">
            <a:spAutoFit/>
          </a:bodyPr>
          <a:lstStyle/>
          <a:p>
            <a:r>
              <a:rPr lang="en-US" dirty="0"/>
              <a:t>V</a:t>
            </a:r>
          </a:p>
        </p:txBody>
      </p:sp>
      <p:sp>
        <p:nvSpPr>
          <p:cNvPr id="20" name="TextBox 19">
            <a:extLst>
              <a:ext uri="{FF2B5EF4-FFF2-40B4-BE49-F238E27FC236}">
                <a16:creationId xmlns:a16="http://schemas.microsoft.com/office/drawing/2014/main" id="{58BC0B6F-6A04-96C6-595E-AD5242466829}"/>
              </a:ext>
            </a:extLst>
          </p:cNvPr>
          <p:cNvSpPr txBox="1"/>
          <p:nvPr/>
        </p:nvSpPr>
        <p:spPr>
          <a:xfrm>
            <a:off x="4073839" y="6622234"/>
            <a:ext cx="311304" cy="369332"/>
          </a:xfrm>
          <a:prstGeom prst="rect">
            <a:avLst/>
          </a:prstGeom>
          <a:noFill/>
        </p:spPr>
        <p:txBody>
          <a:bodyPr wrap="none" rtlCol="0">
            <a:spAutoFit/>
          </a:bodyPr>
          <a:lstStyle/>
          <a:p>
            <a:r>
              <a:rPr lang="en-US" dirty="0"/>
              <a:t>x</a:t>
            </a:r>
          </a:p>
        </p:txBody>
      </p:sp>
      <p:cxnSp>
        <p:nvCxnSpPr>
          <p:cNvPr id="24" name="Straight Arrow Connector 23">
            <a:extLst>
              <a:ext uri="{FF2B5EF4-FFF2-40B4-BE49-F238E27FC236}">
                <a16:creationId xmlns:a16="http://schemas.microsoft.com/office/drawing/2014/main" id="{578CC856-77A7-675F-B6EE-061D5482B9C4}"/>
              </a:ext>
            </a:extLst>
          </p:cNvPr>
          <p:cNvCxnSpPr/>
          <p:nvPr/>
        </p:nvCxnSpPr>
        <p:spPr>
          <a:xfrm flipV="1">
            <a:off x="1813179" y="3761018"/>
            <a:ext cx="257176" cy="1525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6E038E6-DC56-EBFA-F9E7-D215408C3B5C}"/>
              </a:ext>
            </a:extLst>
          </p:cNvPr>
          <p:cNvCxnSpPr>
            <a:cxnSpLocks/>
          </p:cNvCxnSpPr>
          <p:nvPr/>
        </p:nvCxnSpPr>
        <p:spPr>
          <a:xfrm flipV="1">
            <a:off x="1572041" y="6230428"/>
            <a:ext cx="366987" cy="19597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A47A5B1-682E-E1D9-CB0B-6AFC3C354D47}"/>
              </a:ext>
            </a:extLst>
          </p:cNvPr>
          <p:cNvCxnSpPr>
            <a:cxnSpLocks/>
          </p:cNvCxnSpPr>
          <p:nvPr/>
        </p:nvCxnSpPr>
        <p:spPr>
          <a:xfrm flipV="1">
            <a:off x="1527326" y="6157212"/>
            <a:ext cx="201558" cy="2824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CBDC8AC-BF03-A6FC-8D65-AB7B314CB9B4}"/>
              </a:ext>
            </a:extLst>
          </p:cNvPr>
          <p:cNvCxnSpPr>
            <a:cxnSpLocks/>
          </p:cNvCxnSpPr>
          <p:nvPr/>
        </p:nvCxnSpPr>
        <p:spPr>
          <a:xfrm flipV="1">
            <a:off x="1511979" y="6350131"/>
            <a:ext cx="504210" cy="9872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2A4FB8-BDCE-2017-11CB-7EB2EE5DCB2B}"/>
              </a:ext>
            </a:extLst>
          </p:cNvPr>
          <p:cNvCxnSpPr/>
          <p:nvPr/>
        </p:nvCxnSpPr>
        <p:spPr>
          <a:xfrm flipH="1" flipV="1">
            <a:off x="2388291" y="5576287"/>
            <a:ext cx="585440" cy="24844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714A8E-A427-681A-9750-D6B6BE19E2A7}"/>
              </a:ext>
            </a:extLst>
          </p:cNvPr>
          <p:cNvCxnSpPr>
            <a:cxnSpLocks/>
          </p:cNvCxnSpPr>
          <p:nvPr/>
        </p:nvCxnSpPr>
        <p:spPr>
          <a:xfrm>
            <a:off x="1246179" y="6330209"/>
            <a:ext cx="618881" cy="278495"/>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3AC6291-9AF2-7EE7-3B9D-B1FF2A58DBA6}"/>
              </a:ext>
            </a:extLst>
          </p:cNvPr>
          <p:cNvCxnSpPr>
            <a:cxnSpLocks/>
          </p:cNvCxnSpPr>
          <p:nvPr/>
        </p:nvCxnSpPr>
        <p:spPr>
          <a:xfrm flipV="1">
            <a:off x="1241535" y="5571727"/>
            <a:ext cx="1170880" cy="763588"/>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D2A603-C62B-0E1E-73CA-85FA2320F32E}"/>
              </a:ext>
            </a:extLst>
          </p:cNvPr>
          <p:cNvCxnSpPr>
            <a:cxnSpLocks/>
          </p:cNvCxnSpPr>
          <p:nvPr/>
        </p:nvCxnSpPr>
        <p:spPr>
          <a:xfrm flipH="1" flipV="1">
            <a:off x="1486759" y="6170163"/>
            <a:ext cx="34912" cy="26574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EB04635-B169-03DF-0FEF-8FEC8ED1146C}"/>
              </a:ext>
            </a:extLst>
          </p:cNvPr>
          <p:cNvSpPr txBox="1"/>
          <p:nvPr/>
        </p:nvSpPr>
        <p:spPr>
          <a:xfrm>
            <a:off x="4721247" y="5721818"/>
            <a:ext cx="3969615" cy="923330"/>
          </a:xfrm>
          <a:prstGeom prst="rect">
            <a:avLst/>
          </a:prstGeom>
          <a:solidFill>
            <a:schemeClr val="tx1"/>
          </a:solidFill>
        </p:spPr>
        <p:txBody>
          <a:bodyPr wrap="square" rtlCol="0">
            <a:spAutoFit/>
          </a:bodyPr>
          <a:lstStyle/>
          <a:p>
            <a:r>
              <a:rPr lang="en-US" b="1" dirty="0">
                <a:solidFill>
                  <a:schemeClr val="bg1"/>
                </a:solidFill>
              </a:rPr>
              <a:t>How can you turn them all to face the same way without giving or taking any energy?</a:t>
            </a:r>
          </a:p>
        </p:txBody>
      </p:sp>
    </p:spTree>
    <p:extLst>
      <p:ext uri="{BB962C8B-B14F-4D97-AF65-F5344CB8AC3E}">
        <p14:creationId xmlns:p14="http://schemas.microsoft.com/office/powerpoint/2010/main" val="176018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6170503-45CD-B2BE-E7F5-A1FC359511D7}"/>
              </a:ext>
            </a:extLst>
          </p:cNvPr>
          <p:cNvGrpSpPr/>
          <p:nvPr/>
        </p:nvGrpSpPr>
        <p:grpSpPr>
          <a:xfrm>
            <a:off x="555254" y="2290661"/>
            <a:ext cx="8409419" cy="4372897"/>
            <a:chOff x="575205" y="1260648"/>
            <a:chExt cx="6617159" cy="3440922"/>
          </a:xfrm>
        </p:grpSpPr>
        <p:pic>
          <p:nvPicPr>
            <p:cNvPr id="6" name="Picture 5"/>
            <p:cNvPicPr>
              <a:picLocks noChangeAspect="1"/>
            </p:cNvPicPr>
            <p:nvPr/>
          </p:nvPicPr>
          <p:blipFill>
            <a:blip r:embed="rId2"/>
            <a:stretch>
              <a:fillRect/>
            </a:stretch>
          </p:blipFill>
          <p:spPr>
            <a:xfrm>
              <a:off x="575205" y="1260648"/>
              <a:ext cx="6617159" cy="3440922"/>
            </a:xfrm>
            <a:prstGeom prst="rect">
              <a:avLst/>
            </a:prstGeom>
          </p:spPr>
        </p:pic>
        <p:grpSp>
          <p:nvGrpSpPr>
            <p:cNvPr id="4" name="Group 3">
              <a:extLst>
                <a:ext uri="{FF2B5EF4-FFF2-40B4-BE49-F238E27FC236}">
                  <a16:creationId xmlns:a16="http://schemas.microsoft.com/office/drawing/2014/main" id="{57389567-ADF9-ECCC-1D87-1B94D9A3DF4A}"/>
                </a:ext>
              </a:extLst>
            </p:cNvPr>
            <p:cNvGrpSpPr/>
            <p:nvPr/>
          </p:nvGrpSpPr>
          <p:grpSpPr>
            <a:xfrm>
              <a:off x="1210916" y="2981109"/>
              <a:ext cx="1837745" cy="1249666"/>
              <a:chOff x="631356" y="4016017"/>
              <a:chExt cx="3646354" cy="2479520"/>
            </a:xfrm>
          </p:grpSpPr>
          <p:pic>
            <p:nvPicPr>
              <p:cNvPr id="7" name="Picture 6"/>
              <p:cNvPicPr>
                <a:picLocks noChangeAspect="1"/>
              </p:cNvPicPr>
              <p:nvPr/>
            </p:nvPicPr>
            <p:blipFill>
              <a:blip r:embed="rId3"/>
              <a:stretch>
                <a:fillRect/>
              </a:stretch>
            </p:blipFill>
            <p:spPr>
              <a:xfrm>
                <a:off x="631356" y="4016017"/>
                <a:ext cx="3646354" cy="2479520"/>
              </a:xfrm>
              <a:prstGeom prst="rect">
                <a:avLst/>
              </a:prstGeom>
            </p:spPr>
          </p:pic>
          <p:sp>
            <p:nvSpPr>
              <p:cNvPr id="3" name="Right Triangle 2">
                <a:extLst>
                  <a:ext uri="{FF2B5EF4-FFF2-40B4-BE49-F238E27FC236}">
                    <a16:creationId xmlns:a16="http://schemas.microsoft.com/office/drawing/2014/main" id="{DD16C502-28DA-9E25-6294-4D774E4AE7DA}"/>
                  </a:ext>
                </a:extLst>
              </p:cNvPr>
              <p:cNvSpPr/>
              <p:nvPr/>
            </p:nvSpPr>
            <p:spPr>
              <a:xfrm flipH="1">
                <a:off x="1870843" y="4283458"/>
                <a:ext cx="2375337" cy="2212079"/>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TextBox 7"/>
          <p:cNvSpPr txBox="1"/>
          <p:nvPr/>
        </p:nvSpPr>
        <p:spPr>
          <a:xfrm>
            <a:off x="1172000" y="1046020"/>
            <a:ext cx="6366223" cy="646331"/>
          </a:xfrm>
          <a:prstGeom prst="rect">
            <a:avLst/>
          </a:prstGeom>
          <a:noFill/>
        </p:spPr>
        <p:txBody>
          <a:bodyPr wrap="square" rtlCol="0">
            <a:spAutoFit/>
          </a:bodyPr>
          <a:lstStyle/>
          <a:p>
            <a:r>
              <a:rPr lang="en-US" b="1" dirty="0">
                <a:solidFill>
                  <a:srgbClr val="C00000"/>
                </a:solidFill>
              </a:rPr>
              <a:t>If you measure the energy of the electron in beta decay you get a continuous energy distribution.</a:t>
            </a:r>
          </a:p>
        </p:txBody>
      </p:sp>
      <p:sp>
        <p:nvSpPr>
          <p:cNvPr id="2" name="Slide Number Placeholder 1">
            <a:extLst>
              <a:ext uri="{FF2B5EF4-FFF2-40B4-BE49-F238E27FC236}">
                <a16:creationId xmlns:a16="http://schemas.microsoft.com/office/drawing/2014/main" id="{15C02F8A-24B3-573D-1B76-442C1DB54CD5}"/>
              </a:ext>
            </a:extLst>
          </p:cNvPr>
          <p:cNvSpPr>
            <a:spLocks noGrp="1"/>
          </p:cNvSpPr>
          <p:nvPr>
            <p:ph type="sldNum" sz="quarter" idx="12"/>
          </p:nvPr>
        </p:nvSpPr>
        <p:spPr/>
        <p:txBody>
          <a:bodyPr/>
          <a:lstStyle/>
          <a:p>
            <a:fld id="{306A001B-3330-0649-BA62-464FB54B8A89}" type="slidenum">
              <a:rPr lang="en-US" smtClean="0"/>
              <a:t>5</a:t>
            </a:fld>
            <a:endParaRPr lang="en-US"/>
          </a:p>
        </p:txBody>
      </p:sp>
    </p:spTree>
    <p:extLst>
      <p:ext uri="{BB962C8B-B14F-4D97-AF65-F5344CB8AC3E}">
        <p14:creationId xmlns:p14="http://schemas.microsoft.com/office/powerpoint/2010/main" val="1699166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37FE-5B42-38E3-F055-675AE6C054BF}"/>
              </a:ext>
            </a:extLst>
          </p:cNvPr>
          <p:cNvSpPr>
            <a:spLocks noGrp="1"/>
          </p:cNvSpPr>
          <p:nvPr>
            <p:ph type="title"/>
          </p:nvPr>
        </p:nvSpPr>
        <p:spPr>
          <a:xfrm>
            <a:off x="120214" y="101521"/>
            <a:ext cx="7886700" cy="994172"/>
          </a:xfrm>
        </p:spPr>
        <p:txBody>
          <a:bodyPr/>
          <a:lstStyle/>
          <a:p>
            <a:r>
              <a:rPr lang="en-US" dirty="0"/>
              <a:t>MAC-E FILTERING</a:t>
            </a:r>
          </a:p>
        </p:txBody>
      </p:sp>
      <p:pic>
        <p:nvPicPr>
          <p:cNvPr id="4" name="Picture 3">
            <a:extLst>
              <a:ext uri="{FF2B5EF4-FFF2-40B4-BE49-F238E27FC236}">
                <a16:creationId xmlns:a16="http://schemas.microsoft.com/office/drawing/2014/main" id="{EDA18507-AEDB-12D1-12F9-F53EC47DF757}"/>
              </a:ext>
            </a:extLst>
          </p:cNvPr>
          <p:cNvPicPr>
            <a:picLocks noChangeAspect="1"/>
          </p:cNvPicPr>
          <p:nvPr/>
        </p:nvPicPr>
        <p:blipFill>
          <a:blip r:embed="rId2"/>
          <a:stretch>
            <a:fillRect/>
          </a:stretch>
        </p:blipFill>
        <p:spPr>
          <a:xfrm>
            <a:off x="430133" y="4522543"/>
            <a:ext cx="2296028" cy="837374"/>
          </a:xfrm>
          <a:prstGeom prst="rect">
            <a:avLst/>
          </a:prstGeom>
          <a:ln>
            <a:solidFill>
              <a:schemeClr val="tx1"/>
            </a:solidFill>
          </a:ln>
        </p:spPr>
      </p:pic>
      <p:pic>
        <p:nvPicPr>
          <p:cNvPr id="6" name="Picture 5">
            <a:extLst>
              <a:ext uri="{FF2B5EF4-FFF2-40B4-BE49-F238E27FC236}">
                <a16:creationId xmlns:a16="http://schemas.microsoft.com/office/drawing/2014/main" id="{2E350340-DE8E-EEB4-1F4A-B5A465AD08EC}"/>
              </a:ext>
            </a:extLst>
          </p:cNvPr>
          <p:cNvPicPr>
            <a:picLocks noChangeAspect="1"/>
          </p:cNvPicPr>
          <p:nvPr/>
        </p:nvPicPr>
        <p:blipFill>
          <a:blip r:embed="rId3"/>
          <a:stretch>
            <a:fillRect/>
          </a:stretch>
        </p:blipFill>
        <p:spPr>
          <a:xfrm>
            <a:off x="3272739" y="4434939"/>
            <a:ext cx="1699319" cy="849660"/>
          </a:xfrm>
          <a:prstGeom prst="rect">
            <a:avLst/>
          </a:prstGeom>
          <a:ln>
            <a:solidFill>
              <a:srgbClr val="000000"/>
            </a:solidFill>
          </a:ln>
        </p:spPr>
      </p:pic>
      <p:sp>
        <p:nvSpPr>
          <p:cNvPr id="7" name="Rectangle 6">
            <a:extLst>
              <a:ext uri="{FF2B5EF4-FFF2-40B4-BE49-F238E27FC236}">
                <a16:creationId xmlns:a16="http://schemas.microsoft.com/office/drawing/2014/main" id="{15A23481-0C87-2D6B-1D8B-DEAD6EF99469}"/>
              </a:ext>
            </a:extLst>
          </p:cNvPr>
          <p:cNvSpPr/>
          <p:nvPr/>
        </p:nvSpPr>
        <p:spPr>
          <a:xfrm>
            <a:off x="3230592" y="1700228"/>
            <a:ext cx="426245" cy="3239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2" name="TextBox 11">
            <a:extLst>
              <a:ext uri="{FF2B5EF4-FFF2-40B4-BE49-F238E27FC236}">
                <a16:creationId xmlns:a16="http://schemas.microsoft.com/office/drawing/2014/main" id="{B6718BD4-13E3-991C-5A96-30B6DC09B4B4}"/>
              </a:ext>
            </a:extLst>
          </p:cNvPr>
          <p:cNvSpPr txBox="1"/>
          <p:nvPr/>
        </p:nvSpPr>
        <p:spPr>
          <a:xfrm>
            <a:off x="5790465" y="3711738"/>
            <a:ext cx="877163" cy="300082"/>
          </a:xfrm>
          <a:prstGeom prst="rect">
            <a:avLst/>
          </a:prstGeom>
          <a:solidFill>
            <a:srgbClr val="FFFFFF"/>
          </a:solidFill>
        </p:spPr>
        <p:txBody>
          <a:bodyPr wrap="none" rtlCol="0">
            <a:spAutoFit/>
          </a:bodyPr>
          <a:lstStyle/>
          <a:p>
            <a:r>
              <a:rPr lang="en-US" sz="1350"/>
              <a:t>Detector</a:t>
            </a:r>
          </a:p>
        </p:txBody>
      </p:sp>
      <p:sp>
        <p:nvSpPr>
          <p:cNvPr id="23" name="TextBox 22">
            <a:extLst>
              <a:ext uri="{FF2B5EF4-FFF2-40B4-BE49-F238E27FC236}">
                <a16:creationId xmlns:a16="http://schemas.microsoft.com/office/drawing/2014/main" id="{C2F60E4B-EBDC-1674-027F-948B3D8FA2FB}"/>
              </a:ext>
            </a:extLst>
          </p:cNvPr>
          <p:cNvSpPr txBox="1"/>
          <p:nvPr/>
        </p:nvSpPr>
        <p:spPr>
          <a:xfrm>
            <a:off x="5518635" y="4547765"/>
            <a:ext cx="3431613" cy="715581"/>
          </a:xfrm>
          <a:prstGeom prst="rect">
            <a:avLst/>
          </a:prstGeom>
          <a:noFill/>
        </p:spPr>
        <p:txBody>
          <a:bodyPr wrap="square" rtlCol="0">
            <a:spAutoFit/>
          </a:bodyPr>
          <a:lstStyle/>
          <a:p>
            <a:r>
              <a:rPr lang="en-US" sz="1350" i="1" dirty="0"/>
              <a:t>A MAC-E filter adiabatically rotates the electron momentum directions and then applies the potential filter.</a:t>
            </a:r>
          </a:p>
        </p:txBody>
      </p:sp>
      <p:sp>
        <p:nvSpPr>
          <p:cNvPr id="25" name="TextBox 24">
            <a:extLst>
              <a:ext uri="{FF2B5EF4-FFF2-40B4-BE49-F238E27FC236}">
                <a16:creationId xmlns:a16="http://schemas.microsoft.com/office/drawing/2014/main" id="{D0E29D01-D7E8-19C0-0433-5978447CFF44}"/>
              </a:ext>
            </a:extLst>
          </p:cNvPr>
          <p:cNvSpPr txBox="1"/>
          <p:nvPr/>
        </p:nvSpPr>
        <p:spPr>
          <a:xfrm>
            <a:off x="4106765" y="679303"/>
            <a:ext cx="4573544" cy="507831"/>
          </a:xfrm>
          <a:prstGeom prst="rect">
            <a:avLst/>
          </a:prstGeom>
          <a:noFill/>
        </p:spPr>
        <p:txBody>
          <a:bodyPr wrap="square">
            <a:spAutoFit/>
          </a:bodyPr>
          <a:lstStyle/>
          <a:p>
            <a:r>
              <a:rPr lang="en-US" sz="1350" b="1" u="sng" dirty="0">
                <a:solidFill>
                  <a:srgbClr val="000000"/>
                </a:solidFill>
                <a:latin typeface="Roboto" panose="02000000000000000000" pitchFamily="2" charset="0"/>
              </a:rPr>
              <a:t>M</a:t>
            </a:r>
            <a:r>
              <a:rPr lang="en-US" sz="1350" dirty="0">
                <a:solidFill>
                  <a:srgbClr val="000000"/>
                </a:solidFill>
                <a:latin typeface="Roboto" panose="02000000000000000000" pitchFamily="2" charset="0"/>
              </a:rPr>
              <a:t>agnetic </a:t>
            </a:r>
            <a:r>
              <a:rPr lang="en-US" sz="1350" b="1" u="sng" dirty="0">
                <a:solidFill>
                  <a:srgbClr val="000000"/>
                </a:solidFill>
                <a:latin typeface="Roboto" panose="02000000000000000000" pitchFamily="2" charset="0"/>
              </a:rPr>
              <a:t>A</a:t>
            </a:r>
            <a:r>
              <a:rPr lang="en-US" sz="1350" dirty="0">
                <a:solidFill>
                  <a:srgbClr val="000000"/>
                </a:solidFill>
                <a:latin typeface="Roboto" panose="02000000000000000000" pitchFamily="2" charset="0"/>
              </a:rPr>
              <a:t>diabatic </a:t>
            </a:r>
            <a:r>
              <a:rPr lang="en-US" sz="1350" b="1" u="sng" dirty="0">
                <a:solidFill>
                  <a:srgbClr val="000000"/>
                </a:solidFill>
                <a:latin typeface="Roboto" panose="02000000000000000000" pitchFamily="2" charset="0"/>
              </a:rPr>
              <a:t>C</a:t>
            </a:r>
            <a:r>
              <a:rPr lang="en-US" sz="1350" dirty="0">
                <a:solidFill>
                  <a:srgbClr val="000000"/>
                </a:solidFill>
                <a:latin typeface="Roboto" panose="02000000000000000000" pitchFamily="2" charset="0"/>
              </a:rPr>
              <a:t>ollimation combined with an </a:t>
            </a:r>
            <a:r>
              <a:rPr lang="en-US" sz="1350" b="1" u="sng" dirty="0">
                <a:solidFill>
                  <a:srgbClr val="000000"/>
                </a:solidFill>
                <a:latin typeface="Roboto" panose="02000000000000000000" pitchFamily="2" charset="0"/>
              </a:rPr>
              <a:t>E</a:t>
            </a:r>
            <a:r>
              <a:rPr lang="en-US" sz="1350" dirty="0">
                <a:solidFill>
                  <a:srgbClr val="000000"/>
                </a:solidFill>
                <a:latin typeface="Roboto" panose="02000000000000000000" pitchFamily="2" charset="0"/>
              </a:rPr>
              <a:t>lectrostatic Filter</a:t>
            </a:r>
            <a:endParaRPr lang="en-US" sz="1350" dirty="0"/>
          </a:p>
        </p:txBody>
      </p:sp>
      <p:pic>
        <p:nvPicPr>
          <p:cNvPr id="26" name="Picture 25">
            <a:extLst>
              <a:ext uri="{FF2B5EF4-FFF2-40B4-BE49-F238E27FC236}">
                <a16:creationId xmlns:a16="http://schemas.microsoft.com/office/drawing/2014/main" id="{5B826179-117C-3194-9CC2-C69309BE3E0E}"/>
              </a:ext>
            </a:extLst>
          </p:cNvPr>
          <p:cNvPicPr>
            <a:picLocks noChangeAspect="1"/>
          </p:cNvPicPr>
          <p:nvPr/>
        </p:nvPicPr>
        <p:blipFill>
          <a:blip r:embed="rId4"/>
          <a:stretch>
            <a:fillRect/>
          </a:stretch>
        </p:blipFill>
        <p:spPr>
          <a:xfrm>
            <a:off x="793243" y="1439328"/>
            <a:ext cx="5829300" cy="2326689"/>
          </a:xfrm>
          <a:prstGeom prst="rect">
            <a:avLst/>
          </a:prstGeom>
        </p:spPr>
      </p:pic>
      <p:pic>
        <p:nvPicPr>
          <p:cNvPr id="27" name="Picture 26">
            <a:extLst>
              <a:ext uri="{FF2B5EF4-FFF2-40B4-BE49-F238E27FC236}">
                <a16:creationId xmlns:a16="http://schemas.microsoft.com/office/drawing/2014/main" id="{92E40384-962D-A80E-20AD-74D0410FE25B}"/>
              </a:ext>
            </a:extLst>
          </p:cNvPr>
          <p:cNvPicPr>
            <a:picLocks noChangeAspect="1"/>
          </p:cNvPicPr>
          <p:nvPr/>
        </p:nvPicPr>
        <p:blipFill>
          <a:blip r:embed="rId4"/>
          <a:stretch>
            <a:fillRect/>
          </a:stretch>
        </p:blipFill>
        <p:spPr>
          <a:xfrm>
            <a:off x="708886" y="1288764"/>
            <a:ext cx="7610570" cy="3037660"/>
          </a:xfrm>
          <a:prstGeom prst="rect">
            <a:avLst/>
          </a:prstGeom>
        </p:spPr>
      </p:pic>
      <p:sp>
        <p:nvSpPr>
          <p:cNvPr id="3" name="TextBox 2">
            <a:extLst>
              <a:ext uri="{FF2B5EF4-FFF2-40B4-BE49-F238E27FC236}">
                <a16:creationId xmlns:a16="http://schemas.microsoft.com/office/drawing/2014/main" id="{9B0CA297-82D1-F301-D864-F263172F6DDE}"/>
              </a:ext>
            </a:extLst>
          </p:cNvPr>
          <p:cNvSpPr txBox="1"/>
          <p:nvPr/>
        </p:nvSpPr>
        <p:spPr>
          <a:xfrm>
            <a:off x="424480" y="5715261"/>
            <a:ext cx="7364569" cy="646331"/>
          </a:xfrm>
          <a:prstGeom prst="rect">
            <a:avLst/>
          </a:prstGeom>
          <a:noFill/>
        </p:spPr>
        <p:txBody>
          <a:bodyPr wrap="square" rtlCol="0">
            <a:spAutoFit/>
          </a:bodyPr>
          <a:lstStyle/>
          <a:p>
            <a:r>
              <a:rPr lang="en-US" b="1" dirty="0"/>
              <a:t>A frightfully clever way of adiabatically rotating all the electrons to face the same way using E and B fields</a:t>
            </a:r>
          </a:p>
        </p:txBody>
      </p:sp>
      <p:sp>
        <p:nvSpPr>
          <p:cNvPr id="5" name="Slide Number Placeholder 4">
            <a:extLst>
              <a:ext uri="{FF2B5EF4-FFF2-40B4-BE49-F238E27FC236}">
                <a16:creationId xmlns:a16="http://schemas.microsoft.com/office/drawing/2014/main" id="{22C050B3-ECAC-49EF-6978-AAD034A13826}"/>
              </a:ext>
            </a:extLst>
          </p:cNvPr>
          <p:cNvSpPr>
            <a:spLocks noGrp="1"/>
          </p:cNvSpPr>
          <p:nvPr>
            <p:ph type="sldNum" sz="quarter" idx="12"/>
          </p:nvPr>
        </p:nvSpPr>
        <p:spPr/>
        <p:txBody>
          <a:bodyPr/>
          <a:lstStyle/>
          <a:p>
            <a:fld id="{306A001B-3330-0649-BA62-464FB54B8A89}" type="slidenum">
              <a:rPr lang="en-US" smtClean="0"/>
              <a:t>50</a:t>
            </a:fld>
            <a:endParaRPr lang="en-US"/>
          </a:p>
        </p:txBody>
      </p:sp>
    </p:spTree>
    <p:extLst>
      <p:ext uri="{BB962C8B-B14F-4D97-AF65-F5344CB8AC3E}">
        <p14:creationId xmlns:p14="http://schemas.microsoft.com/office/powerpoint/2010/main" val="2193549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8D013-23F4-59E3-274A-C843B847A5FC}"/>
              </a:ext>
            </a:extLst>
          </p:cNvPr>
          <p:cNvSpPr>
            <a:spLocks noGrp="1"/>
          </p:cNvSpPr>
          <p:nvPr>
            <p:ph type="title"/>
          </p:nvPr>
        </p:nvSpPr>
        <p:spPr>
          <a:xfrm>
            <a:off x="115407" y="113323"/>
            <a:ext cx="7886700" cy="994172"/>
          </a:xfrm>
        </p:spPr>
        <p:txBody>
          <a:bodyPr/>
          <a:lstStyle/>
          <a:p>
            <a:r>
              <a:rPr lang="en-US" dirty="0"/>
              <a:t>KATRIN MAC-E filter</a:t>
            </a:r>
          </a:p>
        </p:txBody>
      </p:sp>
      <p:sp>
        <p:nvSpPr>
          <p:cNvPr id="3" name="Content Placeholder 2">
            <a:extLst>
              <a:ext uri="{FF2B5EF4-FFF2-40B4-BE49-F238E27FC236}">
                <a16:creationId xmlns:a16="http://schemas.microsoft.com/office/drawing/2014/main" id="{614C4970-D8F5-5CF4-B12A-54B944C069D3}"/>
              </a:ext>
            </a:extLst>
          </p:cNvPr>
          <p:cNvSpPr>
            <a:spLocks noGrp="1"/>
          </p:cNvSpPr>
          <p:nvPr>
            <p:ph idx="1"/>
          </p:nvPr>
        </p:nvSpPr>
        <p:spPr/>
        <p:txBody>
          <a:bodyPr/>
          <a:lstStyle/>
          <a:p>
            <a:endParaRPr lang="en-US"/>
          </a:p>
        </p:txBody>
      </p:sp>
      <p:grpSp>
        <p:nvGrpSpPr>
          <p:cNvPr id="8" name="Group 7">
            <a:extLst>
              <a:ext uri="{FF2B5EF4-FFF2-40B4-BE49-F238E27FC236}">
                <a16:creationId xmlns:a16="http://schemas.microsoft.com/office/drawing/2014/main" id="{508D9757-72EF-4439-EEC5-DD52AE2FE2CD}"/>
              </a:ext>
            </a:extLst>
          </p:cNvPr>
          <p:cNvGrpSpPr/>
          <p:nvPr/>
        </p:nvGrpSpPr>
        <p:grpSpPr>
          <a:xfrm>
            <a:off x="138406" y="888945"/>
            <a:ext cx="8890187" cy="5937569"/>
            <a:chOff x="-125557" y="572794"/>
            <a:chExt cx="10040529" cy="6705858"/>
          </a:xfrm>
        </p:grpSpPr>
        <p:grpSp>
          <p:nvGrpSpPr>
            <p:cNvPr id="5" name="Group 4">
              <a:extLst>
                <a:ext uri="{FF2B5EF4-FFF2-40B4-BE49-F238E27FC236}">
                  <a16:creationId xmlns:a16="http://schemas.microsoft.com/office/drawing/2014/main" id="{39CAD18F-E230-F75A-BB2C-10900A080E43}"/>
                </a:ext>
              </a:extLst>
            </p:cNvPr>
            <p:cNvGrpSpPr/>
            <p:nvPr/>
          </p:nvGrpSpPr>
          <p:grpSpPr>
            <a:xfrm>
              <a:off x="-125557" y="572794"/>
              <a:ext cx="10040529" cy="6705858"/>
              <a:chOff x="144215" y="-227807"/>
              <a:chExt cx="12939339" cy="8641910"/>
            </a:xfrm>
          </p:grpSpPr>
          <p:pic>
            <p:nvPicPr>
              <p:cNvPr id="6" name="Picture 5">
                <a:extLst>
                  <a:ext uri="{FF2B5EF4-FFF2-40B4-BE49-F238E27FC236}">
                    <a16:creationId xmlns:a16="http://schemas.microsoft.com/office/drawing/2014/main" id="{27C783F0-5BC5-C4D1-3E45-E9ACE736804E}"/>
                  </a:ext>
                </a:extLst>
              </p:cNvPr>
              <p:cNvPicPr>
                <a:picLocks noChangeAspect="1"/>
              </p:cNvPicPr>
              <p:nvPr/>
            </p:nvPicPr>
            <p:blipFill>
              <a:blip r:embed="rId2"/>
              <a:stretch>
                <a:fillRect/>
              </a:stretch>
            </p:blipFill>
            <p:spPr>
              <a:xfrm>
                <a:off x="144215" y="-227807"/>
                <a:ext cx="12939339" cy="8641910"/>
              </a:xfrm>
              <a:prstGeom prst="rect">
                <a:avLst/>
              </a:prstGeom>
            </p:spPr>
          </p:pic>
          <p:sp>
            <p:nvSpPr>
              <p:cNvPr id="7" name="TextBox 6">
                <a:extLst>
                  <a:ext uri="{FF2B5EF4-FFF2-40B4-BE49-F238E27FC236}">
                    <a16:creationId xmlns:a16="http://schemas.microsoft.com/office/drawing/2014/main" id="{485CADAB-2BE4-D9CB-0C4B-FEC7DF010BA3}"/>
                  </a:ext>
                </a:extLst>
              </p:cNvPr>
              <p:cNvSpPr txBox="1"/>
              <p:nvPr/>
            </p:nvSpPr>
            <p:spPr>
              <a:xfrm>
                <a:off x="9589622" y="-134797"/>
                <a:ext cx="3292487" cy="1041501"/>
              </a:xfrm>
              <a:prstGeom prst="rect">
                <a:avLst/>
              </a:prstGeom>
              <a:noFill/>
            </p:spPr>
            <p:txBody>
              <a:bodyPr wrap="none" rtlCol="0">
                <a:spAutoFit/>
              </a:bodyPr>
              <a:lstStyle/>
              <a:p>
                <a:pPr algn="r"/>
                <a:r>
                  <a:rPr lang="en-US" sz="1350" b="1" dirty="0" err="1">
                    <a:latin typeface="Arial" charset="0"/>
                    <a:ea typeface="Arial" charset="0"/>
                    <a:cs typeface="Arial" charset="0"/>
                  </a:rPr>
                  <a:t>Leopoldshafen</a:t>
                </a:r>
                <a:r>
                  <a:rPr lang="en-US" sz="1350" b="1" dirty="0">
                    <a:latin typeface="Arial" charset="0"/>
                    <a:ea typeface="Arial" charset="0"/>
                    <a:cs typeface="Arial" charset="0"/>
                  </a:rPr>
                  <a:t>, Germany</a:t>
                </a:r>
              </a:p>
              <a:p>
                <a:pPr algn="r"/>
                <a:r>
                  <a:rPr lang="en-US" sz="1350" b="1" dirty="0">
                    <a:latin typeface="Arial" charset="0"/>
                    <a:ea typeface="Arial" charset="0"/>
                    <a:cs typeface="Arial" charset="0"/>
                  </a:rPr>
                  <a:t>(near Karlsruhe)</a:t>
                </a:r>
              </a:p>
              <a:p>
                <a:pPr algn="r"/>
                <a:r>
                  <a:rPr lang="en-US" sz="1350" b="1" dirty="0">
                    <a:latin typeface="Arial" charset="0"/>
                    <a:ea typeface="Arial" charset="0"/>
                    <a:cs typeface="Arial" charset="0"/>
                  </a:rPr>
                  <a:t>November 2006</a:t>
                </a:r>
              </a:p>
            </p:txBody>
          </p:sp>
        </p:grpSp>
        <p:sp>
          <p:nvSpPr>
            <p:cNvPr id="4" name="Content Placeholder 2">
              <a:extLst>
                <a:ext uri="{FF2B5EF4-FFF2-40B4-BE49-F238E27FC236}">
                  <a16:creationId xmlns:a16="http://schemas.microsoft.com/office/drawing/2014/main" id="{717CB56A-2BEF-426D-2259-6C57F89BA971}"/>
                </a:ext>
              </a:extLst>
            </p:cNvPr>
            <p:cNvSpPr txBox="1">
              <a:spLocks/>
            </p:cNvSpPr>
            <p:nvPr/>
          </p:nvSpPr>
          <p:spPr>
            <a:xfrm>
              <a:off x="7337022" y="1695606"/>
              <a:ext cx="2421635" cy="2684174"/>
            </a:xfrm>
            <a:prstGeom prst="rect">
              <a:avLst/>
            </a:prstGeom>
            <a:solidFill>
              <a:schemeClr val="bg1">
                <a:alpha val="87000"/>
              </a:schemeClr>
            </a:solidFill>
          </p:spPr>
          <p:txBody>
            <a:bodyPr vert="horz" lIns="68580" tIns="34290" rIns="68580" bIns="34290" rtlCol="0">
              <a:normAutofit/>
            </a:bodyPr>
            <a:lstStyle>
              <a:lvl1pPr marL="349250" indent="-349250" algn="l" defTabSz="914400" rtl="0" eaLnBrk="1" latinLnBrk="0" hangingPunct="1">
                <a:lnSpc>
                  <a:spcPct val="90000"/>
                </a:lnSpc>
                <a:spcBef>
                  <a:spcPts val="1000"/>
                </a:spcBef>
                <a:buClr>
                  <a:srgbClr val="0070C0"/>
                </a:buClr>
                <a:buFont typeface=".LucidaGrandeUI" charset="0"/>
                <a:buChar char="◆"/>
                <a:tabLst/>
                <a:defRPr sz="24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2pPr>
              <a:lvl3pPr marL="12604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3pPr>
              <a:lvl4pPr marL="17176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4pPr>
              <a:lvl5pPr marL="2173288" indent="-344488"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10</a:t>
              </a:r>
              <a:r>
                <a:rPr lang="en-US" sz="1600" baseline="30000" dirty="0"/>
                <a:t>11</a:t>
              </a:r>
              <a:r>
                <a:rPr lang="en-US" sz="1600" dirty="0"/>
                <a:t> tritium decays/s</a:t>
              </a:r>
            </a:p>
            <a:p>
              <a:r>
                <a:rPr lang="en-US" sz="1600" dirty="0"/>
                <a:t>B-field range </a:t>
              </a:r>
              <a:br>
                <a:rPr lang="en-US" sz="1600" dirty="0"/>
              </a:br>
              <a:r>
                <a:rPr lang="en-US" sz="1600" dirty="0"/>
                <a:t> 3 - 60000 G</a:t>
              </a:r>
            </a:p>
            <a:p>
              <a:r>
                <a:rPr lang="en-US" sz="1600" dirty="0">
                  <a:latin typeface="Symbol" charset="2"/>
                  <a:ea typeface="Symbol" charset="2"/>
                  <a:cs typeface="Symbol" charset="2"/>
                </a:rPr>
                <a:t>D</a:t>
              </a:r>
              <a:r>
                <a:rPr lang="en-US" sz="1600" dirty="0"/>
                <a:t>E = 0.93 eV</a:t>
              </a:r>
            </a:p>
            <a:p>
              <a:r>
                <a:rPr lang="en-US" sz="1600" dirty="0"/>
                <a:t>Design sensitivity:  0.2 eV @ 90% CL</a:t>
              </a:r>
            </a:p>
            <a:p>
              <a:endParaRPr lang="en-US" sz="1800" dirty="0"/>
            </a:p>
          </p:txBody>
        </p:sp>
      </p:grpSp>
      <p:sp>
        <p:nvSpPr>
          <p:cNvPr id="9" name="Slide Number Placeholder 8">
            <a:extLst>
              <a:ext uri="{FF2B5EF4-FFF2-40B4-BE49-F238E27FC236}">
                <a16:creationId xmlns:a16="http://schemas.microsoft.com/office/drawing/2014/main" id="{D1EFA727-6067-5FC8-43D8-ACD2B6B57B4A}"/>
              </a:ext>
            </a:extLst>
          </p:cNvPr>
          <p:cNvSpPr>
            <a:spLocks noGrp="1"/>
          </p:cNvSpPr>
          <p:nvPr>
            <p:ph type="sldNum" sz="quarter" idx="12"/>
          </p:nvPr>
        </p:nvSpPr>
        <p:spPr/>
        <p:txBody>
          <a:bodyPr/>
          <a:lstStyle/>
          <a:p>
            <a:fld id="{306A001B-3330-0649-BA62-464FB54B8A89}" type="slidenum">
              <a:rPr lang="en-US" smtClean="0"/>
              <a:t>51</a:t>
            </a:fld>
            <a:endParaRPr lang="en-US"/>
          </a:p>
        </p:txBody>
      </p:sp>
    </p:spTree>
    <p:extLst>
      <p:ext uri="{BB962C8B-B14F-4D97-AF65-F5344CB8AC3E}">
        <p14:creationId xmlns:p14="http://schemas.microsoft.com/office/powerpoint/2010/main" val="142371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1D270-D577-E1F4-2283-0478BD30CE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B37CCA-2A1B-E450-CBBA-10750352FDD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58F157C-1DE0-7C04-DF2E-6E5F2E3AFC1C}"/>
              </a:ext>
            </a:extLst>
          </p:cNvPr>
          <p:cNvPicPr>
            <a:picLocks noChangeAspect="1"/>
          </p:cNvPicPr>
          <p:nvPr/>
        </p:nvPicPr>
        <p:blipFill>
          <a:blip r:embed="rId2"/>
          <a:stretch>
            <a:fillRect/>
          </a:stretch>
        </p:blipFill>
        <p:spPr>
          <a:xfrm>
            <a:off x="0" y="601218"/>
            <a:ext cx="9230241" cy="5772150"/>
          </a:xfrm>
          <a:prstGeom prst="rect">
            <a:avLst/>
          </a:prstGeom>
        </p:spPr>
      </p:pic>
      <p:sp>
        <p:nvSpPr>
          <p:cNvPr id="5" name="Slide Number Placeholder 4">
            <a:extLst>
              <a:ext uri="{FF2B5EF4-FFF2-40B4-BE49-F238E27FC236}">
                <a16:creationId xmlns:a16="http://schemas.microsoft.com/office/drawing/2014/main" id="{77AD140C-3479-A7AD-3BC1-EB7548D7FE97}"/>
              </a:ext>
            </a:extLst>
          </p:cNvPr>
          <p:cNvSpPr>
            <a:spLocks noGrp="1"/>
          </p:cNvSpPr>
          <p:nvPr>
            <p:ph type="sldNum" sz="quarter" idx="12"/>
          </p:nvPr>
        </p:nvSpPr>
        <p:spPr/>
        <p:txBody>
          <a:bodyPr/>
          <a:lstStyle/>
          <a:p>
            <a:fld id="{306A001B-3330-0649-BA62-464FB54B8A89}" type="slidenum">
              <a:rPr lang="en-US" smtClean="0"/>
              <a:t>52</a:t>
            </a:fld>
            <a:endParaRPr lang="en-US"/>
          </a:p>
        </p:txBody>
      </p:sp>
    </p:spTree>
    <p:extLst>
      <p:ext uri="{BB962C8B-B14F-4D97-AF65-F5344CB8AC3E}">
        <p14:creationId xmlns:p14="http://schemas.microsoft.com/office/powerpoint/2010/main" val="1728765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DDA3-73B4-1430-5C00-1BB341EAAA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D2278D-9163-5013-EEBE-DC94622623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9BE6B4-CBB6-E5B4-CB7C-ED7DF83939B3}"/>
              </a:ext>
            </a:extLst>
          </p:cNvPr>
          <p:cNvPicPr>
            <a:picLocks noChangeAspect="1"/>
          </p:cNvPicPr>
          <p:nvPr/>
        </p:nvPicPr>
        <p:blipFill>
          <a:blip r:embed="rId2"/>
          <a:stretch>
            <a:fillRect/>
          </a:stretch>
        </p:blipFill>
        <p:spPr>
          <a:xfrm>
            <a:off x="518214" y="861434"/>
            <a:ext cx="8201025" cy="5153819"/>
          </a:xfrm>
          <a:prstGeom prst="rect">
            <a:avLst/>
          </a:prstGeom>
        </p:spPr>
      </p:pic>
      <p:sp>
        <p:nvSpPr>
          <p:cNvPr id="5" name="Slide Number Placeholder 4">
            <a:extLst>
              <a:ext uri="{FF2B5EF4-FFF2-40B4-BE49-F238E27FC236}">
                <a16:creationId xmlns:a16="http://schemas.microsoft.com/office/drawing/2014/main" id="{B2C83843-A96E-40EC-BC19-C7AD5AB04D59}"/>
              </a:ext>
            </a:extLst>
          </p:cNvPr>
          <p:cNvSpPr>
            <a:spLocks noGrp="1"/>
          </p:cNvSpPr>
          <p:nvPr>
            <p:ph type="sldNum" sz="quarter" idx="12"/>
          </p:nvPr>
        </p:nvSpPr>
        <p:spPr/>
        <p:txBody>
          <a:bodyPr/>
          <a:lstStyle/>
          <a:p>
            <a:fld id="{306A001B-3330-0649-BA62-464FB54B8A89}" type="slidenum">
              <a:rPr lang="en-US" smtClean="0"/>
              <a:t>53</a:t>
            </a:fld>
            <a:endParaRPr lang="en-US"/>
          </a:p>
        </p:txBody>
      </p:sp>
    </p:spTree>
    <p:extLst>
      <p:ext uri="{BB962C8B-B14F-4D97-AF65-F5344CB8AC3E}">
        <p14:creationId xmlns:p14="http://schemas.microsoft.com/office/powerpoint/2010/main" val="1226420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194BF-68FF-8D8E-ED68-826D6E2854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F2C3C4-1F1A-5983-CC15-EBA9FC4AF33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93FF1E-138B-4F08-F2BF-EC21390CAF93}"/>
              </a:ext>
            </a:extLst>
          </p:cNvPr>
          <p:cNvPicPr>
            <a:picLocks noChangeAspect="1"/>
          </p:cNvPicPr>
          <p:nvPr/>
        </p:nvPicPr>
        <p:blipFill>
          <a:blip r:embed="rId2"/>
          <a:stretch>
            <a:fillRect/>
          </a:stretch>
        </p:blipFill>
        <p:spPr>
          <a:xfrm>
            <a:off x="93536" y="579417"/>
            <a:ext cx="8956927" cy="5592783"/>
          </a:xfrm>
          <a:prstGeom prst="rect">
            <a:avLst/>
          </a:prstGeom>
        </p:spPr>
      </p:pic>
      <p:sp>
        <p:nvSpPr>
          <p:cNvPr id="5" name="Slide Number Placeholder 4">
            <a:extLst>
              <a:ext uri="{FF2B5EF4-FFF2-40B4-BE49-F238E27FC236}">
                <a16:creationId xmlns:a16="http://schemas.microsoft.com/office/drawing/2014/main" id="{5EC1FD90-8415-512A-D9A6-C64A4D4CAC25}"/>
              </a:ext>
            </a:extLst>
          </p:cNvPr>
          <p:cNvSpPr>
            <a:spLocks noGrp="1"/>
          </p:cNvSpPr>
          <p:nvPr>
            <p:ph type="sldNum" sz="quarter" idx="12"/>
          </p:nvPr>
        </p:nvSpPr>
        <p:spPr/>
        <p:txBody>
          <a:bodyPr/>
          <a:lstStyle/>
          <a:p>
            <a:fld id="{306A001B-3330-0649-BA62-464FB54B8A89}" type="slidenum">
              <a:rPr lang="en-US" smtClean="0"/>
              <a:t>54</a:t>
            </a:fld>
            <a:endParaRPr lang="en-US"/>
          </a:p>
        </p:txBody>
      </p:sp>
    </p:spTree>
    <p:extLst>
      <p:ext uri="{BB962C8B-B14F-4D97-AF65-F5344CB8AC3E}">
        <p14:creationId xmlns:p14="http://schemas.microsoft.com/office/powerpoint/2010/main" val="3212499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055A6-8A69-06E2-3A66-D72100D44E5A}"/>
              </a:ext>
            </a:extLst>
          </p:cNvPr>
          <p:cNvPicPr>
            <a:picLocks noChangeAspect="1"/>
          </p:cNvPicPr>
          <p:nvPr/>
        </p:nvPicPr>
        <p:blipFill>
          <a:blip r:embed="rId2"/>
          <a:stretch>
            <a:fillRect/>
          </a:stretch>
        </p:blipFill>
        <p:spPr>
          <a:xfrm>
            <a:off x="20980" y="865179"/>
            <a:ext cx="9102039" cy="5127641"/>
          </a:xfrm>
          <a:prstGeom prst="rect">
            <a:avLst/>
          </a:prstGeom>
          <a:ln>
            <a:solidFill>
              <a:schemeClr val="tx1"/>
            </a:solidFill>
          </a:ln>
        </p:spPr>
      </p:pic>
      <p:sp>
        <p:nvSpPr>
          <p:cNvPr id="6" name="TextBox 5">
            <a:extLst>
              <a:ext uri="{FF2B5EF4-FFF2-40B4-BE49-F238E27FC236}">
                <a16:creationId xmlns:a16="http://schemas.microsoft.com/office/drawing/2014/main" id="{3170A385-3861-C306-4AE5-5FF77068B2E6}"/>
              </a:ext>
            </a:extLst>
          </p:cNvPr>
          <p:cNvSpPr txBox="1"/>
          <p:nvPr/>
        </p:nvSpPr>
        <p:spPr>
          <a:xfrm>
            <a:off x="334537" y="234175"/>
            <a:ext cx="4496744" cy="369332"/>
          </a:xfrm>
          <a:prstGeom prst="rect">
            <a:avLst/>
          </a:prstGeom>
          <a:noFill/>
        </p:spPr>
        <p:txBody>
          <a:bodyPr wrap="none" rtlCol="0">
            <a:spAutoFit/>
          </a:bodyPr>
          <a:lstStyle/>
          <a:p>
            <a:r>
              <a:rPr lang="en-US" b="1" u="sng" dirty="0">
                <a:solidFill>
                  <a:srgbClr val="C00000"/>
                </a:solidFill>
              </a:rPr>
              <a:t>KATRIN new limit as of Neutrino2024:</a:t>
            </a:r>
          </a:p>
        </p:txBody>
      </p:sp>
      <p:sp>
        <p:nvSpPr>
          <p:cNvPr id="2" name="Slide Number Placeholder 1">
            <a:extLst>
              <a:ext uri="{FF2B5EF4-FFF2-40B4-BE49-F238E27FC236}">
                <a16:creationId xmlns:a16="http://schemas.microsoft.com/office/drawing/2014/main" id="{C2690F64-F8CB-A2E8-A3E4-A0DE84ADCBBD}"/>
              </a:ext>
            </a:extLst>
          </p:cNvPr>
          <p:cNvSpPr>
            <a:spLocks noGrp="1"/>
          </p:cNvSpPr>
          <p:nvPr>
            <p:ph type="sldNum" sz="quarter" idx="12"/>
          </p:nvPr>
        </p:nvSpPr>
        <p:spPr/>
        <p:txBody>
          <a:bodyPr/>
          <a:lstStyle/>
          <a:p>
            <a:fld id="{306A001B-3330-0649-BA62-464FB54B8A89}" type="slidenum">
              <a:rPr lang="en-US" smtClean="0"/>
              <a:t>55</a:t>
            </a:fld>
            <a:endParaRPr lang="en-US"/>
          </a:p>
        </p:txBody>
      </p:sp>
    </p:spTree>
    <p:extLst>
      <p:ext uri="{BB962C8B-B14F-4D97-AF65-F5344CB8AC3E}">
        <p14:creationId xmlns:p14="http://schemas.microsoft.com/office/powerpoint/2010/main" val="3254935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37FE-5B42-38E3-F055-675AE6C054BF}"/>
              </a:ext>
            </a:extLst>
          </p:cNvPr>
          <p:cNvSpPr>
            <a:spLocks noGrp="1"/>
          </p:cNvSpPr>
          <p:nvPr>
            <p:ph type="title"/>
          </p:nvPr>
        </p:nvSpPr>
        <p:spPr>
          <a:xfrm>
            <a:off x="138406" y="-298705"/>
            <a:ext cx="7772400" cy="1609344"/>
          </a:xfrm>
        </p:spPr>
        <p:txBody>
          <a:bodyPr/>
          <a:lstStyle/>
          <a:p>
            <a:r>
              <a:rPr lang="en-US" dirty="0"/>
              <a:t>NEXT gen: do another one 10x as big?</a:t>
            </a:r>
          </a:p>
        </p:txBody>
      </p:sp>
      <p:grpSp>
        <p:nvGrpSpPr>
          <p:cNvPr id="3" name="Group 2">
            <a:extLst>
              <a:ext uri="{FF2B5EF4-FFF2-40B4-BE49-F238E27FC236}">
                <a16:creationId xmlns:a16="http://schemas.microsoft.com/office/drawing/2014/main" id="{E895B4A4-F087-B7FC-89C5-FC7F979E6C90}"/>
              </a:ext>
            </a:extLst>
          </p:cNvPr>
          <p:cNvGrpSpPr/>
          <p:nvPr/>
        </p:nvGrpSpPr>
        <p:grpSpPr>
          <a:xfrm>
            <a:off x="138406" y="888945"/>
            <a:ext cx="8890187" cy="5937569"/>
            <a:chOff x="-125557" y="572794"/>
            <a:chExt cx="10040529" cy="6705858"/>
          </a:xfrm>
        </p:grpSpPr>
        <p:grpSp>
          <p:nvGrpSpPr>
            <p:cNvPr id="4" name="Group 3">
              <a:extLst>
                <a:ext uri="{FF2B5EF4-FFF2-40B4-BE49-F238E27FC236}">
                  <a16:creationId xmlns:a16="http://schemas.microsoft.com/office/drawing/2014/main" id="{08248F1C-F981-46FE-4044-F968903112A0}"/>
                </a:ext>
              </a:extLst>
            </p:cNvPr>
            <p:cNvGrpSpPr/>
            <p:nvPr/>
          </p:nvGrpSpPr>
          <p:grpSpPr>
            <a:xfrm>
              <a:off x="-125557" y="572794"/>
              <a:ext cx="10040529" cy="6705858"/>
              <a:chOff x="144215" y="-227807"/>
              <a:chExt cx="12939339" cy="8641910"/>
            </a:xfrm>
          </p:grpSpPr>
          <p:pic>
            <p:nvPicPr>
              <p:cNvPr id="6" name="Picture 5">
                <a:extLst>
                  <a:ext uri="{FF2B5EF4-FFF2-40B4-BE49-F238E27FC236}">
                    <a16:creationId xmlns:a16="http://schemas.microsoft.com/office/drawing/2014/main" id="{4249E2F7-C76A-F853-17D4-DBA73267ABF2}"/>
                  </a:ext>
                </a:extLst>
              </p:cNvPr>
              <p:cNvPicPr>
                <a:picLocks noChangeAspect="1"/>
              </p:cNvPicPr>
              <p:nvPr/>
            </p:nvPicPr>
            <p:blipFill>
              <a:blip r:embed="rId2"/>
              <a:stretch>
                <a:fillRect/>
              </a:stretch>
            </p:blipFill>
            <p:spPr>
              <a:xfrm>
                <a:off x="144215" y="-227807"/>
                <a:ext cx="12939339" cy="8641910"/>
              </a:xfrm>
              <a:prstGeom prst="rect">
                <a:avLst/>
              </a:prstGeom>
            </p:spPr>
          </p:pic>
          <p:sp>
            <p:nvSpPr>
              <p:cNvPr id="7" name="TextBox 6">
                <a:extLst>
                  <a:ext uri="{FF2B5EF4-FFF2-40B4-BE49-F238E27FC236}">
                    <a16:creationId xmlns:a16="http://schemas.microsoft.com/office/drawing/2014/main" id="{88388B65-11FE-23A5-EF06-BE27C7695F63}"/>
                  </a:ext>
                </a:extLst>
              </p:cNvPr>
              <p:cNvSpPr txBox="1"/>
              <p:nvPr/>
            </p:nvSpPr>
            <p:spPr>
              <a:xfrm>
                <a:off x="9589622" y="-134797"/>
                <a:ext cx="3292487" cy="1041501"/>
              </a:xfrm>
              <a:prstGeom prst="rect">
                <a:avLst/>
              </a:prstGeom>
              <a:noFill/>
            </p:spPr>
            <p:txBody>
              <a:bodyPr wrap="none" rtlCol="0">
                <a:spAutoFit/>
              </a:bodyPr>
              <a:lstStyle/>
              <a:p>
                <a:pPr algn="r"/>
                <a:r>
                  <a:rPr lang="en-US" sz="1350" b="1" dirty="0" err="1">
                    <a:latin typeface="Arial" charset="0"/>
                    <a:ea typeface="Arial" charset="0"/>
                    <a:cs typeface="Arial" charset="0"/>
                  </a:rPr>
                  <a:t>Leopoldshafen</a:t>
                </a:r>
                <a:r>
                  <a:rPr lang="en-US" sz="1350" b="1" dirty="0">
                    <a:latin typeface="Arial" charset="0"/>
                    <a:ea typeface="Arial" charset="0"/>
                    <a:cs typeface="Arial" charset="0"/>
                  </a:rPr>
                  <a:t>, Germany</a:t>
                </a:r>
              </a:p>
              <a:p>
                <a:pPr algn="r"/>
                <a:r>
                  <a:rPr lang="en-US" sz="1350" b="1" dirty="0">
                    <a:latin typeface="Arial" charset="0"/>
                    <a:ea typeface="Arial" charset="0"/>
                    <a:cs typeface="Arial" charset="0"/>
                  </a:rPr>
                  <a:t>(near Karlsruhe)</a:t>
                </a:r>
              </a:p>
              <a:p>
                <a:pPr algn="r"/>
                <a:r>
                  <a:rPr lang="en-US" sz="1350" b="1" dirty="0">
                    <a:latin typeface="Arial" charset="0"/>
                    <a:ea typeface="Arial" charset="0"/>
                    <a:cs typeface="Arial" charset="0"/>
                  </a:rPr>
                  <a:t>November 2006</a:t>
                </a:r>
              </a:p>
            </p:txBody>
          </p:sp>
        </p:grpSp>
        <p:sp>
          <p:nvSpPr>
            <p:cNvPr id="5" name="Content Placeholder 2">
              <a:extLst>
                <a:ext uri="{FF2B5EF4-FFF2-40B4-BE49-F238E27FC236}">
                  <a16:creationId xmlns:a16="http://schemas.microsoft.com/office/drawing/2014/main" id="{7C794DCD-92D7-C985-F307-BEA642A6F022}"/>
                </a:ext>
              </a:extLst>
            </p:cNvPr>
            <p:cNvSpPr txBox="1">
              <a:spLocks/>
            </p:cNvSpPr>
            <p:nvPr/>
          </p:nvSpPr>
          <p:spPr>
            <a:xfrm>
              <a:off x="7337022" y="1695606"/>
              <a:ext cx="2421635" cy="2684174"/>
            </a:xfrm>
            <a:prstGeom prst="rect">
              <a:avLst/>
            </a:prstGeom>
            <a:solidFill>
              <a:schemeClr val="bg1">
                <a:alpha val="87000"/>
              </a:schemeClr>
            </a:solidFill>
          </p:spPr>
          <p:txBody>
            <a:bodyPr vert="horz" lIns="68580" tIns="34290" rIns="68580" bIns="34290" rtlCol="0">
              <a:normAutofit/>
            </a:bodyPr>
            <a:lstStyle>
              <a:lvl1pPr marL="349250" indent="-349250" algn="l" defTabSz="914400" rtl="0" eaLnBrk="1" latinLnBrk="0" hangingPunct="1">
                <a:lnSpc>
                  <a:spcPct val="90000"/>
                </a:lnSpc>
                <a:spcBef>
                  <a:spcPts val="1000"/>
                </a:spcBef>
                <a:buClr>
                  <a:srgbClr val="0070C0"/>
                </a:buClr>
                <a:buFont typeface=".LucidaGrandeUI" charset="0"/>
                <a:buChar char="◆"/>
                <a:tabLst/>
                <a:defRPr sz="24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2pPr>
              <a:lvl3pPr marL="12604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3pPr>
              <a:lvl4pPr marL="17176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4pPr>
              <a:lvl5pPr marL="2173288" indent="-344488"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10</a:t>
              </a:r>
              <a:r>
                <a:rPr lang="en-US" sz="1600" baseline="30000" dirty="0"/>
                <a:t>11</a:t>
              </a:r>
              <a:r>
                <a:rPr lang="en-US" sz="1600" dirty="0"/>
                <a:t> tritium decays/s</a:t>
              </a:r>
            </a:p>
            <a:p>
              <a:r>
                <a:rPr lang="en-US" sz="1600" dirty="0"/>
                <a:t>B-field range </a:t>
              </a:r>
              <a:br>
                <a:rPr lang="en-US" sz="1600" dirty="0"/>
              </a:br>
              <a:r>
                <a:rPr lang="en-US" sz="1600" dirty="0"/>
                <a:t> 3 - 60000 G</a:t>
              </a:r>
            </a:p>
            <a:p>
              <a:r>
                <a:rPr lang="en-US" sz="1600" dirty="0">
                  <a:latin typeface="Symbol" charset="2"/>
                  <a:ea typeface="Symbol" charset="2"/>
                  <a:cs typeface="Symbol" charset="2"/>
                </a:rPr>
                <a:t>D</a:t>
              </a:r>
              <a:r>
                <a:rPr lang="en-US" sz="1600" dirty="0"/>
                <a:t>E = 0.93 eV</a:t>
              </a:r>
            </a:p>
            <a:p>
              <a:r>
                <a:rPr lang="en-US" sz="1600" dirty="0"/>
                <a:t>Design sensitivity:  0.2 eV @ 90% CL</a:t>
              </a:r>
            </a:p>
            <a:p>
              <a:endParaRPr lang="en-US" sz="1800" dirty="0"/>
            </a:p>
          </p:txBody>
        </p:sp>
      </p:grpSp>
      <p:sp>
        <p:nvSpPr>
          <p:cNvPr id="8" name="Slide Number Placeholder 7">
            <a:extLst>
              <a:ext uri="{FF2B5EF4-FFF2-40B4-BE49-F238E27FC236}">
                <a16:creationId xmlns:a16="http://schemas.microsoft.com/office/drawing/2014/main" id="{8DE38A17-2368-969D-E287-D613552218EF}"/>
              </a:ext>
            </a:extLst>
          </p:cNvPr>
          <p:cNvSpPr>
            <a:spLocks noGrp="1"/>
          </p:cNvSpPr>
          <p:nvPr>
            <p:ph type="sldNum" sz="quarter" idx="12"/>
          </p:nvPr>
        </p:nvSpPr>
        <p:spPr/>
        <p:txBody>
          <a:bodyPr/>
          <a:lstStyle/>
          <a:p>
            <a:fld id="{306A001B-3330-0649-BA62-464FB54B8A89}" type="slidenum">
              <a:rPr lang="en-US" smtClean="0"/>
              <a:t>56</a:t>
            </a:fld>
            <a:endParaRPr lang="en-US"/>
          </a:p>
        </p:txBody>
      </p:sp>
    </p:spTree>
    <p:extLst>
      <p:ext uri="{BB962C8B-B14F-4D97-AF65-F5344CB8AC3E}">
        <p14:creationId xmlns:p14="http://schemas.microsoft.com/office/powerpoint/2010/main" val="104853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37FE-5B42-38E3-F055-675AE6C054BF}"/>
              </a:ext>
            </a:extLst>
          </p:cNvPr>
          <p:cNvSpPr>
            <a:spLocks noGrp="1"/>
          </p:cNvSpPr>
          <p:nvPr>
            <p:ph type="title"/>
          </p:nvPr>
        </p:nvSpPr>
        <p:spPr>
          <a:xfrm>
            <a:off x="184230" y="-221565"/>
            <a:ext cx="9104735" cy="1609344"/>
          </a:xfrm>
        </p:spPr>
        <p:txBody>
          <a:bodyPr>
            <a:normAutofit/>
          </a:bodyPr>
          <a:lstStyle/>
          <a:p>
            <a:r>
              <a:rPr lang="en-US" sz="3600" dirty="0"/>
              <a:t>another way to filter…</a:t>
            </a:r>
          </a:p>
        </p:txBody>
      </p:sp>
      <p:sp>
        <p:nvSpPr>
          <p:cNvPr id="8" name="Content Placeholder 2">
            <a:extLst>
              <a:ext uri="{FF2B5EF4-FFF2-40B4-BE49-F238E27FC236}">
                <a16:creationId xmlns:a16="http://schemas.microsoft.com/office/drawing/2014/main" id="{044E7C6A-9A4F-B4CF-7596-651D852AAE65}"/>
              </a:ext>
            </a:extLst>
          </p:cNvPr>
          <p:cNvSpPr txBox="1">
            <a:spLocks/>
          </p:cNvSpPr>
          <p:nvPr/>
        </p:nvSpPr>
        <p:spPr>
          <a:xfrm>
            <a:off x="4544616" y="1596137"/>
            <a:ext cx="4599384" cy="57462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latin typeface="Arial" charset="0"/>
                <a:ea typeface="Arial" charset="0"/>
                <a:cs typeface="Arial" charset="0"/>
              </a:rPr>
              <a:t>1) An electron in a magnetic field will radiate at</a:t>
            </a:r>
          </a:p>
        </p:txBody>
      </p:sp>
      <p:graphicFrame>
        <p:nvGraphicFramePr>
          <p:cNvPr id="9" name="Object 8">
            <a:extLst>
              <a:ext uri="{FF2B5EF4-FFF2-40B4-BE49-F238E27FC236}">
                <a16:creationId xmlns:a16="http://schemas.microsoft.com/office/drawing/2014/main" id="{999D484D-8470-6A72-5CE1-7C6885FDD4D9}"/>
              </a:ext>
            </a:extLst>
          </p:cNvPr>
          <p:cNvGraphicFramePr>
            <a:graphicFrameLocks noChangeAspect="1"/>
          </p:cNvGraphicFramePr>
          <p:nvPr>
            <p:extLst>
              <p:ext uri="{D42A27DB-BD31-4B8C-83A1-F6EECF244321}">
                <p14:modId xmlns:p14="http://schemas.microsoft.com/office/powerpoint/2010/main" val="949910035"/>
              </p:ext>
            </p:extLst>
          </p:nvPr>
        </p:nvGraphicFramePr>
        <p:xfrm>
          <a:off x="5455580" y="2248374"/>
          <a:ext cx="2758678" cy="848916"/>
        </p:xfrm>
        <a:graphic>
          <a:graphicData uri="http://schemas.openxmlformats.org/presentationml/2006/ole">
            <mc:AlternateContent xmlns:mc="http://schemas.openxmlformats.org/markup-compatibility/2006">
              <mc:Choice xmlns:v="urn:schemas-microsoft-com:vml" Requires="v">
                <p:oleObj name="Equation" r:id="rId3" imgW="1485900" imgH="457200" progId="Equation.3">
                  <p:embed/>
                </p:oleObj>
              </mc:Choice>
              <mc:Fallback>
                <p:oleObj name="Equation" r:id="rId3" imgW="1485900" imgH="457200" progId="Equation.3">
                  <p:embed/>
                  <p:pic>
                    <p:nvPicPr>
                      <p:cNvPr id="10" name="Object 9"/>
                      <p:cNvPicPr/>
                      <p:nvPr/>
                    </p:nvPicPr>
                    <p:blipFill>
                      <a:blip r:embed="rId4"/>
                      <a:stretch>
                        <a:fillRect/>
                      </a:stretch>
                    </p:blipFill>
                    <p:spPr>
                      <a:xfrm>
                        <a:off x="5455580" y="2248374"/>
                        <a:ext cx="2758678" cy="848916"/>
                      </a:xfrm>
                      <a:prstGeom prst="rect">
                        <a:avLst/>
                      </a:prstGeom>
                      <a:ln>
                        <a:solidFill>
                          <a:schemeClr val="tx1"/>
                        </a:solidFill>
                      </a:ln>
                    </p:spPr>
                  </p:pic>
                </p:oleObj>
              </mc:Fallback>
            </mc:AlternateContent>
          </a:graphicData>
        </a:graphic>
      </p:graphicFrame>
      <p:sp>
        <p:nvSpPr>
          <p:cNvPr id="10" name="Content Placeholder 2">
            <a:extLst>
              <a:ext uri="{FF2B5EF4-FFF2-40B4-BE49-F238E27FC236}">
                <a16:creationId xmlns:a16="http://schemas.microsoft.com/office/drawing/2014/main" id="{C2F0F2C4-7C8E-4B7B-26B2-DFFE2C22DD6A}"/>
              </a:ext>
            </a:extLst>
          </p:cNvPr>
          <p:cNvSpPr txBox="1">
            <a:spLocks/>
          </p:cNvSpPr>
          <p:nvPr/>
        </p:nvSpPr>
        <p:spPr>
          <a:xfrm>
            <a:off x="4457701" y="3110950"/>
            <a:ext cx="4522572" cy="2414741"/>
          </a:xfrm>
          <a:prstGeom prst="rect">
            <a:avLst/>
          </a:prstGeom>
        </p:spPr>
        <p:txBody>
          <a:bodyPr vert="horz" lIns="68580" tIns="34290" rIns="68580" bIns="34290" rtlCol="0">
            <a:normAutofit/>
          </a:bodyPr>
          <a:lstStyle>
            <a:lvl1pPr marL="349250" indent="-349250" algn="l" defTabSz="914400" rtl="0" eaLnBrk="1" latinLnBrk="0" hangingPunct="1">
              <a:lnSpc>
                <a:spcPct val="90000"/>
              </a:lnSpc>
              <a:spcBef>
                <a:spcPts val="1000"/>
              </a:spcBef>
              <a:buClr>
                <a:srgbClr val="0070C0"/>
              </a:buClr>
              <a:buFont typeface=".LucidaGrandeUI" charset="0"/>
              <a:buChar char="◆"/>
              <a:tabLst/>
              <a:defRPr sz="24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2pPr>
            <a:lvl3pPr marL="12604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3pPr>
            <a:lvl4pPr marL="17176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4pPr>
            <a:lvl5pPr marL="2173288" indent="-344488"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latin typeface="Arial" charset="0"/>
              <a:ea typeface="Arial" charset="0"/>
              <a:cs typeface="Arial" charset="0"/>
            </a:endParaRPr>
          </a:p>
        </p:txBody>
      </p:sp>
      <p:pic>
        <p:nvPicPr>
          <p:cNvPr id="13314" name="Picture 2" descr="2311.16415] Going Big for Phase III of the Project 8 Neutrino Mass  Experiment">
            <a:extLst>
              <a:ext uri="{FF2B5EF4-FFF2-40B4-BE49-F238E27FC236}">
                <a16:creationId xmlns:a16="http://schemas.microsoft.com/office/drawing/2014/main" id="{6CF7017D-B610-9209-FD1B-A9583A649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15" y="2860490"/>
            <a:ext cx="3194471" cy="39919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02695A-552F-972C-BE75-9DC604488D4A}"/>
              </a:ext>
            </a:extLst>
          </p:cNvPr>
          <p:cNvSpPr txBox="1"/>
          <p:nvPr/>
        </p:nvSpPr>
        <p:spPr>
          <a:xfrm>
            <a:off x="4544616" y="3312788"/>
            <a:ext cx="4259765" cy="923330"/>
          </a:xfrm>
          <a:prstGeom prst="rect">
            <a:avLst/>
          </a:prstGeom>
          <a:noFill/>
        </p:spPr>
        <p:txBody>
          <a:bodyPr wrap="square" rtlCol="0">
            <a:spAutoFit/>
          </a:bodyPr>
          <a:lstStyle/>
          <a:p>
            <a:r>
              <a:rPr lang="en-US" dirty="0">
                <a:sym typeface="Wingdings" pitchFamily="2" charset="2"/>
              </a:rPr>
              <a:t>2)  And a</a:t>
            </a:r>
            <a:r>
              <a:rPr lang="en-US" dirty="0"/>
              <a:t> radiofrequency cavity naturally filters out a band around the resonant frequency…</a:t>
            </a:r>
          </a:p>
        </p:txBody>
      </p:sp>
      <p:sp>
        <p:nvSpPr>
          <p:cNvPr id="5" name="TextBox 4">
            <a:extLst>
              <a:ext uri="{FF2B5EF4-FFF2-40B4-BE49-F238E27FC236}">
                <a16:creationId xmlns:a16="http://schemas.microsoft.com/office/drawing/2014/main" id="{188BF1F5-D79E-6BB5-7D4C-763453C69355}"/>
              </a:ext>
            </a:extLst>
          </p:cNvPr>
          <p:cNvSpPr txBox="1"/>
          <p:nvPr/>
        </p:nvSpPr>
        <p:spPr>
          <a:xfrm>
            <a:off x="3847194" y="6082603"/>
            <a:ext cx="4802856" cy="646331"/>
          </a:xfrm>
          <a:prstGeom prst="rect">
            <a:avLst/>
          </a:prstGeom>
          <a:noFill/>
        </p:spPr>
        <p:txBody>
          <a:bodyPr wrap="square" rtlCol="0">
            <a:spAutoFit/>
          </a:bodyPr>
          <a:lstStyle/>
          <a:p>
            <a:r>
              <a:rPr lang="en-US" b="1" i="1" dirty="0">
                <a:solidFill>
                  <a:srgbClr val="C00000"/>
                </a:solidFill>
              </a:rPr>
              <a:t>Cyclotron radiation emission spectroscopy in an RF cavity </a:t>
            </a:r>
            <a:r>
              <a:rPr lang="en-US" b="1" i="1" dirty="0">
                <a:solidFill>
                  <a:srgbClr val="C00000"/>
                </a:solidFill>
                <a:sym typeface="Wingdings" pitchFamily="2" charset="2"/>
              </a:rPr>
              <a:t> Project 8</a:t>
            </a:r>
            <a:endParaRPr lang="en-US" b="1" i="1" dirty="0">
              <a:solidFill>
                <a:srgbClr val="C00000"/>
              </a:solidFill>
            </a:endParaRPr>
          </a:p>
        </p:txBody>
      </p:sp>
      <p:pic>
        <p:nvPicPr>
          <p:cNvPr id="13318" name="Picture 6" descr="Microwave Cavity">
            <a:extLst>
              <a:ext uri="{FF2B5EF4-FFF2-40B4-BE49-F238E27FC236}">
                <a16:creationId xmlns:a16="http://schemas.microsoft.com/office/drawing/2014/main" id="{5C67E025-CD6D-5B8C-178F-8472744738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8044" y="4236118"/>
            <a:ext cx="2352908" cy="169745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Pranava Teja Surukuchi | Research Projects">
            <a:extLst>
              <a:ext uri="{FF2B5EF4-FFF2-40B4-BE49-F238E27FC236}">
                <a16:creationId xmlns:a16="http://schemas.microsoft.com/office/drawing/2014/main" id="{E8C5DFC1-D7BF-345B-50BE-364503244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1240" y="96158"/>
            <a:ext cx="2744102" cy="1174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A6D1DD6-17BC-61FE-BF55-E65574DDEB17}"/>
              </a:ext>
            </a:extLst>
          </p:cNvPr>
          <p:cNvPicPr>
            <a:picLocks noChangeAspect="1"/>
          </p:cNvPicPr>
          <p:nvPr/>
        </p:nvPicPr>
        <p:blipFill>
          <a:blip r:embed="rId8"/>
          <a:stretch>
            <a:fillRect/>
          </a:stretch>
        </p:blipFill>
        <p:spPr>
          <a:xfrm>
            <a:off x="563473" y="871415"/>
            <a:ext cx="3194471" cy="1997695"/>
          </a:xfrm>
          <a:prstGeom prst="rect">
            <a:avLst/>
          </a:prstGeom>
        </p:spPr>
      </p:pic>
      <p:sp>
        <p:nvSpPr>
          <p:cNvPr id="3" name="Slide Number Placeholder 2">
            <a:extLst>
              <a:ext uri="{FF2B5EF4-FFF2-40B4-BE49-F238E27FC236}">
                <a16:creationId xmlns:a16="http://schemas.microsoft.com/office/drawing/2014/main" id="{C2522C04-847C-5B4F-4CD9-10978B627EB0}"/>
              </a:ext>
            </a:extLst>
          </p:cNvPr>
          <p:cNvSpPr>
            <a:spLocks noGrp="1"/>
          </p:cNvSpPr>
          <p:nvPr>
            <p:ph type="sldNum" sz="quarter" idx="12"/>
          </p:nvPr>
        </p:nvSpPr>
        <p:spPr/>
        <p:txBody>
          <a:bodyPr/>
          <a:lstStyle/>
          <a:p>
            <a:fld id="{306A001B-3330-0649-BA62-464FB54B8A89}" type="slidenum">
              <a:rPr lang="en-US" smtClean="0"/>
              <a:t>57</a:t>
            </a:fld>
            <a:endParaRPr lang="en-US"/>
          </a:p>
        </p:txBody>
      </p:sp>
    </p:spTree>
    <p:extLst>
      <p:ext uri="{BB962C8B-B14F-4D97-AF65-F5344CB8AC3E}">
        <p14:creationId xmlns:p14="http://schemas.microsoft.com/office/powerpoint/2010/main" val="4935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0FBC-07D4-3C55-A02C-B28DE4F39FBB}"/>
              </a:ext>
            </a:extLst>
          </p:cNvPr>
          <p:cNvSpPr>
            <a:spLocks noGrp="1"/>
          </p:cNvSpPr>
          <p:nvPr>
            <p:ph type="title"/>
          </p:nvPr>
        </p:nvSpPr>
        <p:spPr>
          <a:xfrm>
            <a:off x="340112" y="-169618"/>
            <a:ext cx="7772400" cy="1609344"/>
          </a:xfrm>
        </p:spPr>
        <p:txBody>
          <a:bodyPr/>
          <a:lstStyle/>
          <a:p>
            <a:r>
              <a:rPr lang="en-US" dirty="0"/>
              <a:t>Electron tracks in Project 8</a:t>
            </a:r>
          </a:p>
        </p:txBody>
      </p:sp>
      <p:sp>
        <p:nvSpPr>
          <p:cNvPr id="3" name="Content Placeholder 2">
            <a:extLst>
              <a:ext uri="{FF2B5EF4-FFF2-40B4-BE49-F238E27FC236}">
                <a16:creationId xmlns:a16="http://schemas.microsoft.com/office/drawing/2014/main" id="{D9E6239C-F29A-0C89-3A07-CFE9EA857549}"/>
              </a:ext>
            </a:extLst>
          </p:cNvPr>
          <p:cNvSpPr>
            <a:spLocks noGrp="1"/>
          </p:cNvSpPr>
          <p:nvPr>
            <p:ph idx="1"/>
          </p:nvPr>
        </p:nvSpPr>
        <p:spPr>
          <a:xfrm>
            <a:off x="685800" y="4984594"/>
            <a:ext cx="7772400" cy="1717289"/>
          </a:xfrm>
        </p:spPr>
        <p:txBody>
          <a:bodyPr>
            <a:normAutofit/>
          </a:bodyPr>
          <a:lstStyle/>
          <a:p>
            <a:r>
              <a:rPr lang="en-US" dirty="0"/>
              <a:t>Trap tritium inside the cavity and let it decay there.</a:t>
            </a:r>
          </a:p>
          <a:p>
            <a:r>
              <a:rPr lang="en-US" dirty="0"/>
              <a:t>Measure response in frequency space near the end point.</a:t>
            </a:r>
          </a:p>
          <a:p>
            <a:r>
              <a:rPr lang="en-US" dirty="0"/>
              <a:t>Electron tracks slope up because of cyclotron losses</a:t>
            </a:r>
          </a:p>
          <a:p>
            <a:r>
              <a:rPr lang="en-US" dirty="0"/>
              <a:t>And they step because of random inelastic scatters.</a:t>
            </a:r>
          </a:p>
        </p:txBody>
      </p:sp>
      <p:pic>
        <p:nvPicPr>
          <p:cNvPr id="5" name="Picture 4">
            <a:extLst>
              <a:ext uri="{FF2B5EF4-FFF2-40B4-BE49-F238E27FC236}">
                <a16:creationId xmlns:a16="http://schemas.microsoft.com/office/drawing/2014/main" id="{F9DD71CA-A7AB-4577-FA47-87C238801CCE}"/>
              </a:ext>
            </a:extLst>
          </p:cNvPr>
          <p:cNvPicPr>
            <a:picLocks noChangeAspect="1"/>
          </p:cNvPicPr>
          <p:nvPr/>
        </p:nvPicPr>
        <p:blipFill>
          <a:blip r:embed="rId2"/>
          <a:stretch>
            <a:fillRect/>
          </a:stretch>
        </p:blipFill>
        <p:spPr>
          <a:xfrm>
            <a:off x="340112" y="998276"/>
            <a:ext cx="8972551" cy="3986318"/>
          </a:xfrm>
          <a:prstGeom prst="rect">
            <a:avLst/>
          </a:prstGeom>
        </p:spPr>
      </p:pic>
      <p:sp>
        <p:nvSpPr>
          <p:cNvPr id="4" name="Slide Number Placeholder 3">
            <a:extLst>
              <a:ext uri="{FF2B5EF4-FFF2-40B4-BE49-F238E27FC236}">
                <a16:creationId xmlns:a16="http://schemas.microsoft.com/office/drawing/2014/main" id="{FFAB956E-E6A9-F2DD-D1F7-A0E7FD44F8D6}"/>
              </a:ext>
            </a:extLst>
          </p:cNvPr>
          <p:cNvSpPr>
            <a:spLocks noGrp="1"/>
          </p:cNvSpPr>
          <p:nvPr>
            <p:ph type="sldNum" sz="quarter" idx="12"/>
          </p:nvPr>
        </p:nvSpPr>
        <p:spPr/>
        <p:txBody>
          <a:bodyPr/>
          <a:lstStyle/>
          <a:p>
            <a:fld id="{306A001B-3330-0649-BA62-464FB54B8A89}" type="slidenum">
              <a:rPr lang="en-US" smtClean="0"/>
              <a:t>58</a:t>
            </a:fld>
            <a:endParaRPr lang="en-US"/>
          </a:p>
        </p:txBody>
      </p:sp>
    </p:spTree>
    <p:extLst>
      <p:ext uri="{BB962C8B-B14F-4D97-AF65-F5344CB8AC3E}">
        <p14:creationId xmlns:p14="http://schemas.microsoft.com/office/powerpoint/2010/main" val="947933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47DD-B885-51D6-3EC7-01ACC2AB6A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E8EFF7-0FEE-BA74-D565-BA963203CE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938FC4E-42EB-8697-CAD3-CA4D66043A31}"/>
              </a:ext>
            </a:extLst>
          </p:cNvPr>
          <p:cNvPicPr>
            <a:picLocks noChangeAspect="1"/>
          </p:cNvPicPr>
          <p:nvPr/>
        </p:nvPicPr>
        <p:blipFill>
          <a:blip r:embed="rId2"/>
          <a:stretch>
            <a:fillRect/>
          </a:stretch>
        </p:blipFill>
        <p:spPr>
          <a:xfrm>
            <a:off x="206335" y="830321"/>
            <a:ext cx="8731329" cy="5425514"/>
          </a:xfrm>
          <a:prstGeom prst="rect">
            <a:avLst/>
          </a:prstGeom>
          <a:ln>
            <a:solidFill>
              <a:srgbClr val="002060"/>
            </a:solidFill>
          </a:ln>
        </p:spPr>
      </p:pic>
      <p:sp>
        <p:nvSpPr>
          <p:cNvPr id="5" name="TextBox 4">
            <a:extLst>
              <a:ext uri="{FF2B5EF4-FFF2-40B4-BE49-F238E27FC236}">
                <a16:creationId xmlns:a16="http://schemas.microsoft.com/office/drawing/2014/main" id="{7BA66B47-18C7-A0C0-44FE-4BF719BD361B}"/>
              </a:ext>
            </a:extLst>
          </p:cNvPr>
          <p:cNvSpPr txBox="1"/>
          <p:nvPr/>
        </p:nvSpPr>
        <p:spPr>
          <a:xfrm>
            <a:off x="490654" y="267629"/>
            <a:ext cx="2455480" cy="369332"/>
          </a:xfrm>
          <a:prstGeom prst="rect">
            <a:avLst/>
          </a:prstGeom>
          <a:noFill/>
        </p:spPr>
        <p:txBody>
          <a:bodyPr wrap="none" rtlCol="0">
            <a:spAutoFit/>
          </a:bodyPr>
          <a:lstStyle/>
          <a:p>
            <a:r>
              <a:rPr lang="en-US" b="1" i="1" dirty="0"/>
              <a:t>From Neutrino2024:</a:t>
            </a:r>
          </a:p>
        </p:txBody>
      </p:sp>
      <p:sp>
        <p:nvSpPr>
          <p:cNvPr id="6" name="Slide Number Placeholder 5">
            <a:extLst>
              <a:ext uri="{FF2B5EF4-FFF2-40B4-BE49-F238E27FC236}">
                <a16:creationId xmlns:a16="http://schemas.microsoft.com/office/drawing/2014/main" id="{7D27B44E-8F55-EF21-8C82-9C51F201E577}"/>
              </a:ext>
            </a:extLst>
          </p:cNvPr>
          <p:cNvSpPr>
            <a:spLocks noGrp="1"/>
          </p:cNvSpPr>
          <p:nvPr>
            <p:ph type="sldNum" sz="quarter" idx="12"/>
          </p:nvPr>
        </p:nvSpPr>
        <p:spPr/>
        <p:txBody>
          <a:bodyPr/>
          <a:lstStyle/>
          <a:p>
            <a:fld id="{306A001B-3330-0649-BA62-464FB54B8A89}" type="slidenum">
              <a:rPr lang="en-US" smtClean="0"/>
              <a:t>59</a:t>
            </a:fld>
            <a:endParaRPr lang="en-US"/>
          </a:p>
        </p:txBody>
      </p:sp>
    </p:spTree>
    <p:extLst>
      <p:ext uri="{BB962C8B-B14F-4D97-AF65-F5344CB8AC3E}">
        <p14:creationId xmlns:p14="http://schemas.microsoft.com/office/powerpoint/2010/main" val="75623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E88A45CF-F3D8-EA42-E5E4-0D1914A547F2}"/>
              </a:ext>
            </a:extLst>
          </p:cNvPr>
          <p:cNvSpPr/>
          <p:nvPr/>
        </p:nvSpPr>
        <p:spPr>
          <a:xfrm>
            <a:off x="840828" y="2333297"/>
            <a:ext cx="3394841" cy="1629103"/>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1380" y="749499"/>
            <a:ext cx="3042138" cy="738371"/>
          </a:xfrm>
        </p:spPr>
        <p:txBody>
          <a:bodyPr>
            <a:normAutofit/>
          </a:bodyPr>
          <a:lstStyle/>
          <a:p>
            <a:r>
              <a:rPr lang="en-US" dirty="0"/>
              <a:t>A bold idea…</a:t>
            </a:r>
          </a:p>
        </p:txBody>
      </p:sp>
      <p:sp>
        <p:nvSpPr>
          <p:cNvPr id="3" name="Content Placeholder 2"/>
          <p:cNvSpPr>
            <a:spLocks noGrp="1"/>
          </p:cNvSpPr>
          <p:nvPr>
            <p:ph idx="1"/>
          </p:nvPr>
        </p:nvSpPr>
        <p:spPr>
          <a:xfrm>
            <a:off x="795552" y="2488325"/>
            <a:ext cx="2683373" cy="1382109"/>
          </a:xfrm>
        </p:spPr>
        <p:txBody>
          <a:bodyPr>
            <a:normAutofit fontScale="77500" lnSpcReduction="20000"/>
          </a:bodyPr>
          <a:lstStyle/>
          <a:p>
            <a:r>
              <a:rPr lang="en-US" b="1" dirty="0">
                <a:solidFill>
                  <a:schemeClr val="bg1"/>
                </a:solidFill>
              </a:rPr>
              <a:t>Apparent momentum non-conservation in beta decay led Pauli to propose the existence of an “undetectable” particle in a now famous letter:</a:t>
            </a:r>
          </a:p>
        </p:txBody>
      </p:sp>
      <p:pic>
        <p:nvPicPr>
          <p:cNvPr id="4" name="Picture 3"/>
          <p:cNvPicPr>
            <a:picLocks noChangeAspect="1"/>
          </p:cNvPicPr>
          <p:nvPr/>
        </p:nvPicPr>
        <p:blipFill>
          <a:blip r:embed="rId2"/>
          <a:stretch>
            <a:fillRect/>
          </a:stretch>
        </p:blipFill>
        <p:spPr>
          <a:xfrm>
            <a:off x="4542490" y="210877"/>
            <a:ext cx="4470130" cy="6436245"/>
          </a:xfrm>
          <a:prstGeom prst="rect">
            <a:avLst/>
          </a:prstGeom>
        </p:spPr>
      </p:pic>
      <p:pic>
        <p:nvPicPr>
          <p:cNvPr id="1026" name="Picture 2" descr="Wolfgang Pauli - Magnet Academy">
            <a:extLst>
              <a:ext uri="{FF2B5EF4-FFF2-40B4-BE49-F238E27FC236}">
                <a16:creationId xmlns:a16="http://schemas.microsoft.com/office/drawing/2014/main" id="{7AA024B8-207A-BCC5-E710-6C2ED5B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153" y="4297392"/>
            <a:ext cx="1612730" cy="2349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A2F22E-191F-1627-A6E7-CCC2CF561588}"/>
              </a:ext>
            </a:extLst>
          </p:cNvPr>
          <p:cNvSpPr txBox="1"/>
          <p:nvPr/>
        </p:nvSpPr>
        <p:spPr>
          <a:xfrm>
            <a:off x="520960" y="6462456"/>
            <a:ext cx="2381614" cy="369332"/>
          </a:xfrm>
          <a:prstGeom prst="rect">
            <a:avLst/>
          </a:prstGeom>
          <a:noFill/>
        </p:spPr>
        <p:txBody>
          <a:bodyPr wrap="none" rtlCol="0">
            <a:spAutoFit/>
          </a:bodyPr>
          <a:lstStyle/>
          <a:p>
            <a:r>
              <a:rPr lang="en-US" dirty="0"/>
              <a:t>Wolfgang Pauli, 1930</a:t>
            </a:r>
          </a:p>
        </p:txBody>
      </p:sp>
      <p:sp>
        <p:nvSpPr>
          <p:cNvPr id="7" name="Slide Number Placeholder 6">
            <a:extLst>
              <a:ext uri="{FF2B5EF4-FFF2-40B4-BE49-F238E27FC236}">
                <a16:creationId xmlns:a16="http://schemas.microsoft.com/office/drawing/2014/main" id="{A350694E-4D93-0547-91D5-DEE16CD29C60}"/>
              </a:ext>
            </a:extLst>
          </p:cNvPr>
          <p:cNvSpPr>
            <a:spLocks noGrp="1"/>
          </p:cNvSpPr>
          <p:nvPr>
            <p:ph type="sldNum" sz="quarter" idx="12"/>
          </p:nvPr>
        </p:nvSpPr>
        <p:spPr/>
        <p:txBody>
          <a:bodyPr/>
          <a:lstStyle/>
          <a:p>
            <a:fld id="{306A001B-3330-0649-BA62-464FB54B8A89}" type="slidenum">
              <a:rPr lang="en-US" smtClean="0"/>
              <a:t>6</a:t>
            </a:fld>
            <a:endParaRPr lang="en-US"/>
          </a:p>
        </p:txBody>
      </p:sp>
    </p:spTree>
    <p:extLst>
      <p:ext uri="{BB962C8B-B14F-4D97-AF65-F5344CB8AC3E}">
        <p14:creationId xmlns:p14="http://schemas.microsoft.com/office/powerpoint/2010/main" val="322542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440AFF2-DB0B-BAD7-DB9F-3DDAE938F1FF}"/>
              </a:ext>
            </a:extLst>
          </p:cNvPr>
          <p:cNvSpPr/>
          <p:nvPr/>
        </p:nvSpPr>
        <p:spPr>
          <a:xfrm>
            <a:off x="2438074" y="6077007"/>
            <a:ext cx="657922" cy="657922"/>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1" name="Oval 20">
            <a:extLst>
              <a:ext uri="{FF2B5EF4-FFF2-40B4-BE49-F238E27FC236}">
                <a16:creationId xmlns:a16="http://schemas.microsoft.com/office/drawing/2014/main" id="{CD17E31E-7755-AAAF-E7C4-F2BF6D82F3B0}"/>
              </a:ext>
            </a:extLst>
          </p:cNvPr>
          <p:cNvSpPr/>
          <p:nvPr/>
        </p:nvSpPr>
        <p:spPr>
          <a:xfrm>
            <a:off x="2497548" y="6036120"/>
            <a:ext cx="657922" cy="657922"/>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0" name="Oval 19">
            <a:extLst>
              <a:ext uri="{FF2B5EF4-FFF2-40B4-BE49-F238E27FC236}">
                <a16:creationId xmlns:a16="http://schemas.microsoft.com/office/drawing/2014/main" id="{BF9770DA-C951-D0C3-6E24-86CD69E3701A}"/>
              </a:ext>
            </a:extLst>
          </p:cNvPr>
          <p:cNvSpPr/>
          <p:nvPr/>
        </p:nvSpPr>
        <p:spPr>
          <a:xfrm>
            <a:off x="3775191" y="5160110"/>
            <a:ext cx="750849" cy="750849"/>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t>
            </a:r>
          </a:p>
        </p:txBody>
      </p:sp>
      <p:sp>
        <p:nvSpPr>
          <p:cNvPr id="19" name="Oval 18">
            <a:extLst>
              <a:ext uri="{FF2B5EF4-FFF2-40B4-BE49-F238E27FC236}">
                <a16:creationId xmlns:a16="http://schemas.microsoft.com/office/drawing/2014/main" id="{2ECE76E3-947B-3726-8F9B-669F25C838CC}"/>
              </a:ext>
            </a:extLst>
          </p:cNvPr>
          <p:cNvSpPr/>
          <p:nvPr/>
        </p:nvSpPr>
        <p:spPr>
          <a:xfrm>
            <a:off x="3678546" y="5219579"/>
            <a:ext cx="750849" cy="750849"/>
          </a:xfrm>
          <a:prstGeom prst="ellipse">
            <a:avLst/>
          </a:prstGeom>
          <a:solidFill>
            <a:srgbClr val="0070C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t>
            </a:r>
          </a:p>
        </p:txBody>
      </p:sp>
      <p:sp>
        <p:nvSpPr>
          <p:cNvPr id="2" name="Title 1">
            <a:extLst>
              <a:ext uri="{FF2B5EF4-FFF2-40B4-BE49-F238E27FC236}">
                <a16:creationId xmlns:a16="http://schemas.microsoft.com/office/drawing/2014/main" id="{9525BDF9-FE7A-C552-4403-4051C4200240}"/>
              </a:ext>
            </a:extLst>
          </p:cNvPr>
          <p:cNvSpPr>
            <a:spLocks noGrp="1"/>
          </p:cNvSpPr>
          <p:nvPr>
            <p:ph type="title"/>
          </p:nvPr>
        </p:nvSpPr>
        <p:spPr>
          <a:xfrm>
            <a:off x="473927" y="0"/>
            <a:ext cx="7772400" cy="1609344"/>
          </a:xfrm>
        </p:spPr>
        <p:txBody>
          <a:bodyPr/>
          <a:lstStyle/>
          <a:p>
            <a:r>
              <a:rPr lang="en-US" dirty="0"/>
              <a:t>Atomic and molecular tritium</a:t>
            </a:r>
          </a:p>
        </p:txBody>
      </p:sp>
      <p:sp>
        <p:nvSpPr>
          <p:cNvPr id="3" name="Content Placeholder 2">
            <a:extLst>
              <a:ext uri="{FF2B5EF4-FFF2-40B4-BE49-F238E27FC236}">
                <a16:creationId xmlns:a16="http://schemas.microsoft.com/office/drawing/2014/main" id="{2BD85F0E-157A-28AE-0108-6207CC634A17}"/>
              </a:ext>
            </a:extLst>
          </p:cNvPr>
          <p:cNvSpPr>
            <a:spLocks noGrp="1"/>
          </p:cNvSpPr>
          <p:nvPr>
            <p:ph idx="1"/>
          </p:nvPr>
        </p:nvSpPr>
        <p:spPr>
          <a:xfrm>
            <a:off x="471139" y="1192214"/>
            <a:ext cx="3540512" cy="4050792"/>
          </a:xfrm>
        </p:spPr>
        <p:txBody>
          <a:bodyPr>
            <a:normAutofit fontScale="92500"/>
          </a:bodyPr>
          <a:lstStyle/>
          <a:p>
            <a:pPr marL="0" indent="0">
              <a:buNone/>
            </a:pPr>
            <a:r>
              <a:rPr lang="en-US" dirty="0"/>
              <a:t>To extend further in sensitivity, another challenge faces tritium experiments.</a:t>
            </a:r>
          </a:p>
          <a:p>
            <a:pPr marL="0" indent="0">
              <a:buNone/>
            </a:pPr>
            <a:endParaRPr lang="en-US" dirty="0"/>
          </a:p>
          <a:p>
            <a:pPr marL="0" indent="0">
              <a:buNone/>
            </a:pPr>
            <a:r>
              <a:rPr lang="en-US" dirty="0"/>
              <a:t>When T2 molecule decays, it makes a </a:t>
            </a:r>
            <a:r>
              <a:rPr lang="en-US" dirty="0" err="1"/>
              <a:t>THe</a:t>
            </a:r>
            <a:r>
              <a:rPr lang="en-US" dirty="0"/>
              <a:t> molecule, which has vibrational excited states.</a:t>
            </a:r>
          </a:p>
          <a:p>
            <a:pPr marL="0" indent="0">
              <a:buNone/>
            </a:pPr>
            <a:endParaRPr lang="en-US" dirty="0"/>
          </a:p>
          <a:p>
            <a:pPr marL="0" indent="0">
              <a:buNone/>
            </a:pPr>
            <a:r>
              <a:rPr lang="en-US" dirty="0"/>
              <a:t>The excitation absorbs a random amount of energy, effectively smearing the end-point.</a:t>
            </a:r>
          </a:p>
        </p:txBody>
      </p:sp>
      <p:pic>
        <p:nvPicPr>
          <p:cNvPr id="14338" name="Picture 2">
            <a:extLst>
              <a:ext uri="{FF2B5EF4-FFF2-40B4-BE49-F238E27FC236}">
                <a16:creationId xmlns:a16="http://schemas.microsoft.com/office/drawing/2014/main" id="{8A84B537-6A41-4B31-2253-759597496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791" y="1410147"/>
            <a:ext cx="4863209" cy="444918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3CDEED1-1AF2-B1C6-AB32-D0068FFD1A34}"/>
              </a:ext>
            </a:extLst>
          </p:cNvPr>
          <p:cNvSpPr/>
          <p:nvPr/>
        </p:nvSpPr>
        <p:spPr>
          <a:xfrm>
            <a:off x="2601627" y="5995231"/>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5" name="Oval 4">
            <a:extLst>
              <a:ext uri="{FF2B5EF4-FFF2-40B4-BE49-F238E27FC236}">
                <a16:creationId xmlns:a16="http://schemas.microsoft.com/office/drawing/2014/main" id="{868BBADF-714F-E75B-B4B6-4992EBA274B4}"/>
              </a:ext>
            </a:extLst>
          </p:cNvPr>
          <p:cNvSpPr/>
          <p:nvPr/>
        </p:nvSpPr>
        <p:spPr>
          <a:xfrm>
            <a:off x="3614530" y="5256731"/>
            <a:ext cx="750849" cy="750849"/>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a:t>
            </a:r>
          </a:p>
        </p:txBody>
      </p:sp>
      <p:pic>
        <p:nvPicPr>
          <p:cNvPr id="14342" name="Picture 6" descr="automotive suspension springs, transparent background 32325836 PNG">
            <a:extLst>
              <a:ext uri="{FF2B5EF4-FFF2-40B4-BE49-F238E27FC236}">
                <a16:creationId xmlns:a16="http://schemas.microsoft.com/office/drawing/2014/main" id="{474BAB2D-73BE-330C-C3A9-791549779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88" b="26639"/>
          <a:stretch/>
        </p:blipFill>
        <p:spPr bwMode="auto">
          <a:xfrm rot="19543989">
            <a:off x="3007028" y="5793471"/>
            <a:ext cx="805599" cy="42744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1F63F3D-217D-2130-2757-208C00E70E0D}"/>
              </a:ext>
            </a:extLst>
          </p:cNvPr>
          <p:cNvSpPr/>
          <p:nvPr/>
        </p:nvSpPr>
        <p:spPr>
          <a:xfrm>
            <a:off x="7121192" y="1683089"/>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0" name="Oval 9">
            <a:extLst>
              <a:ext uri="{FF2B5EF4-FFF2-40B4-BE49-F238E27FC236}">
                <a16:creationId xmlns:a16="http://schemas.microsoft.com/office/drawing/2014/main" id="{2A8BBC37-B3DA-23E2-D299-44A3480FD0D7}"/>
              </a:ext>
            </a:extLst>
          </p:cNvPr>
          <p:cNvSpPr/>
          <p:nvPr/>
        </p:nvSpPr>
        <p:spPr>
          <a:xfrm>
            <a:off x="8313123" y="915033"/>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1" name="Oval 10">
            <a:extLst>
              <a:ext uri="{FF2B5EF4-FFF2-40B4-BE49-F238E27FC236}">
                <a16:creationId xmlns:a16="http://schemas.microsoft.com/office/drawing/2014/main" id="{9BE35767-81FC-CDA8-6936-4F75D66330F4}"/>
              </a:ext>
            </a:extLst>
          </p:cNvPr>
          <p:cNvSpPr/>
          <p:nvPr/>
        </p:nvSpPr>
        <p:spPr>
          <a:xfrm>
            <a:off x="5240948" y="1081186"/>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pic>
        <p:nvPicPr>
          <p:cNvPr id="13" name="Picture 6" descr="automotive suspension springs, transparent background 32325836 PNG">
            <a:extLst>
              <a:ext uri="{FF2B5EF4-FFF2-40B4-BE49-F238E27FC236}">
                <a16:creationId xmlns:a16="http://schemas.microsoft.com/office/drawing/2014/main" id="{EC3CD1E0-C1DD-97C1-0EA6-AF882DE94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88" b="26639"/>
          <a:stretch/>
        </p:blipFill>
        <p:spPr bwMode="auto">
          <a:xfrm rot="19543989">
            <a:off x="7527812" y="1460745"/>
            <a:ext cx="960066" cy="33455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F6E3F084-C2FD-CC12-0482-5D6181FE300B}"/>
              </a:ext>
            </a:extLst>
          </p:cNvPr>
          <p:cNvGrpSpPr/>
          <p:nvPr/>
        </p:nvGrpSpPr>
        <p:grpSpPr>
          <a:xfrm>
            <a:off x="105770" y="5099916"/>
            <a:ext cx="1970313" cy="1518836"/>
            <a:chOff x="260598" y="5091278"/>
            <a:chExt cx="1849853" cy="1425978"/>
          </a:xfrm>
        </p:grpSpPr>
        <p:sp>
          <p:nvSpPr>
            <p:cNvPr id="14" name="Oval 13">
              <a:extLst>
                <a:ext uri="{FF2B5EF4-FFF2-40B4-BE49-F238E27FC236}">
                  <a16:creationId xmlns:a16="http://schemas.microsoft.com/office/drawing/2014/main" id="{4DC99BBE-9661-68C3-31BB-CFC14B57C57E}"/>
                </a:ext>
              </a:extLst>
            </p:cNvPr>
            <p:cNvSpPr/>
            <p:nvPr/>
          </p:nvSpPr>
          <p:spPr>
            <a:xfrm>
              <a:off x="260598" y="5859334"/>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5" name="Oval 14">
              <a:extLst>
                <a:ext uri="{FF2B5EF4-FFF2-40B4-BE49-F238E27FC236}">
                  <a16:creationId xmlns:a16="http://schemas.microsoft.com/office/drawing/2014/main" id="{00833219-358A-7574-86FF-0AF8F8FF919D}"/>
                </a:ext>
              </a:extLst>
            </p:cNvPr>
            <p:cNvSpPr/>
            <p:nvPr/>
          </p:nvSpPr>
          <p:spPr>
            <a:xfrm>
              <a:off x="1452529" y="5091278"/>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pic>
          <p:nvPicPr>
            <p:cNvPr id="16" name="Picture 6" descr="automotive suspension springs, transparent background 32325836 PNG">
              <a:extLst>
                <a:ext uri="{FF2B5EF4-FFF2-40B4-BE49-F238E27FC236}">
                  <a16:creationId xmlns:a16="http://schemas.microsoft.com/office/drawing/2014/main" id="{F587C126-1970-3EBF-B3EB-F2B3B137E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88" b="26639"/>
            <a:stretch/>
          </p:blipFill>
          <p:spPr bwMode="auto">
            <a:xfrm rot="19543989">
              <a:off x="667218" y="5636990"/>
              <a:ext cx="960066" cy="33455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ight Arrow 17">
            <a:extLst>
              <a:ext uri="{FF2B5EF4-FFF2-40B4-BE49-F238E27FC236}">
                <a16:creationId xmlns:a16="http://schemas.microsoft.com/office/drawing/2014/main" id="{7911F5F5-CF4A-F845-4D63-89C3EBAB27C4}"/>
              </a:ext>
            </a:extLst>
          </p:cNvPr>
          <p:cNvSpPr/>
          <p:nvPr/>
        </p:nvSpPr>
        <p:spPr>
          <a:xfrm>
            <a:off x="1967421" y="5673585"/>
            <a:ext cx="388111" cy="806843"/>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B4B6904-0D46-956F-8C97-1C18EC4D7C37}"/>
              </a:ext>
            </a:extLst>
          </p:cNvPr>
          <p:cNvSpPr>
            <a:spLocks noGrp="1"/>
          </p:cNvSpPr>
          <p:nvPr>
            <p:ph type="sldNum" sz="quarter" idx="12"/>
          </p:nvPr>
        </p:nvSpPr>
        <p:spPr/>
        <p:txBody>
          <a:bodyPr/>
          <a:lstStyle/>
          <a:p>
            <a:fld id="{306A001B-3330-0649-BA62-464FB54B8A89}" type="slidenum">
              <a:rPr lang="en-US" smtClean="0"/>
              <a:t>60</a:t>
            </a:fld>
            <a:endParaRPr lang="en-US"/>
          </a:p>
        </p:txBody>
      </p:sp>
    </p:spTree>
    <p:extLst>
      <p:ext uri="{BB962C8B-B14F-4D97-AF65-F5344CB8AC3E}">
        <p14:creationId xmlns:p14="http://schemas.microsoft.com/office/powerpoint/2010/main" val="3048736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BDF9-FE7A-C552-4403-4051C4200240}"/>
              </a:ext>
            </a:extLst>
          </p:cNvPr>
          <p:cNvSpPr>
            <a:spLocks noGrp="1"/>
          </p:cNvSpPr>
          <p:nvPr>
            <p:ph type="title"/>
          </p:nvPr>
        </p:nvSpPr>
        <p:spPr>
          <a:xfrm>
            <a:off x="284356" y="-324435"/>
            <a:ext cx="7772400" cy="1609344"/>
          </a:xfrm>
        </p:spPr>
        <p:txBody>
          <a:bodyPr/>
          <a:lstStyle/>
          <a:p>
            <a:r>
              <a:rPr lang="en-US" dirty="0"/>
              <a:t>Atomic tritium</a:t>
            </a:r>
          </a:p>
        </p:txBody>
      </p:sp>
      <p:sp>
        <p:nvSpPr>
          <p:cNvPr id="3" name="Content Placeholder 2">
            <a:extLst>
              <a:ext uri="{FF2B5EF4-FFF2-40B4-BE49-F238E27FC236}">
                <a16:creationId xmlns:a16="http://schemas.microsoft.com/office/drawing/2014/main" id="{2BD85F0E-157A-28AE-0108-6207CC634A17}"/>
              </a:ext>
            </a:extLst>
          </p:cNvPr>
          <p:cNvSpPr>
            <a:spLocks noGrp="1"/>
          </p:cNvSpPr>
          <p:nvPr>
            <p:ph idx="1"/>
          </p:nvPr>
        </p:nvSpPr>
        <p:spPr>
          <a:xfrm>
            <a:off x="3957271" y="141390"/>
            <a:ext cx="4902373" cy="4050792"/>
          </a:xfrm>
        </p:spPr>
        <p:txBody>
          <a:bodyPr/>
          <a:lstStyle/>
          <a:p>
            <a:r>
              <a:rPr lang="en-US" dirty="0"/>
              <a:t>Its easy to make T from T2 – just heat it up and it cracks!</a:t>
            </a:r>
          </a:p>
          <a:p>
            <a:r>
              <a:rPr lang="en-US" dirty="0"/>
              <a:t>But if you let it touch any surfaces, it will recombine back to T2…</a:t>
            </a:r>
          </a:p>
          <a:p>
            <a:r>
              <a:rPr lang="en-US" dirty="0"/>
              <a:t>Need to cool to 1 </a:t>
            </a:r>
            <a:r>
              <a:rPr lang="en-US" dirty="0" err="1"/>
              <a:t>mK</a:t>
            </a:r>
            <a:r>
              <a:rPr lang="en-US" dirty="0"/>
              <a:t> (somehow) and store in a magnetic bottle.</a:t>
            </a:r>
          </a:p>
        </p:txBody>
      </p:sp>
      <p:grpSp>
        <p:nvGrpSpPr>
          <p:cNvPr id="17" name="Group 16">
            <a:extLst>
              <a:ext uri="{FF2B5EF4-FFF2-40B4-BE49-F238E27FC236}">
                <a16:creationId xmlns:a16="http://schemas.microsoft.com/office/drawing/2014/main" id="{916D304C-E755-6E6F-CC50-8A1BBF0CE0D9}"/>
              </a:ext>
            </a:extLst>
          </p:cNvPr>
          <p:cNvGrpSpPr/>
          <p:nvPr/>
        </p:nvGrpSpPr>
        <p:grpSpPr>
          <a:xfrm>
            <a:off x="-17207" y="2321187"/>
            <a:ext cx="8817234" cy="4348798"/>
            <a:chOff x="0" y="725006"/>
            <a:chExt cx="12139925" cy="5987601"/>
          </a:xfrm>
        </p:grpSpPr>
        <p:pic>
          <p:nvPicPr>
            <p:cNvPr id="4" name="Picture 3">
              <a:extLst>
                <a:ext uri="{FF2B5EF4-FFF2-40B4-BE49-F238E27FC236}">
                  <a16:creationId xmlns:a16="http://schemas.microsoft.com/office/drawing/2014/main" id="{F7D93CD6-BFFC-F30A-5AAD-87255B2F8FFB}"/>
                </a:ext>
              </a:extLst>
            </p:cNvPr>
            <p:cNvPicPr>
              <a:picLocks noChangeAspect="1"/>
            </p:cNvPicPr>
            <p:nvPr/>
          </p:nvPicPr>
          <p:blipFill rotWithShape="1">
            <a:blip r:embed="rId2"/>
            <a:srcRect r="2969"/>
            <a:stretch/>
          </p:blipFill>
          <p:spPr>
            <a:xfrm>
              <a:off x="6553527" y="725006"/>
              <a:ext cx="5586398" cy="5642004"/>
            </a:xfrm>
            <a:prstGeom prst="rect">
              <a:avLst/>
            </a:prstGeom>
          </p:spPr>
        </p:pic>
        <p:pic>
          <p:nvPicPr>
            <p:cNvPr id="5" name="Picture 4">
              <a:extLst>
                <a:ext uri="{FF2B5EF4-FFF2-40B4-BE49-F238E27FC236}">
                  <a16:creationId xmlns:a16="http://schemas.microsoft.com/office/drawing/2014/main" id="{05D3D599-27C4-6BD2-97CF-BCDC43981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0603"/>
              <a:ext cx="3522334" cy="56420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43F159-F049-90D1-1F60-7083181FDE3A}"/>
                </a:ext>
              </a:extLst>
            </p:cNvPr>
            <p:cNvSpPr txBox="1"/>
            <p:nvPr/>
          </p:nvSpPr>
          <p:spPr>
            <a:xfrm>
              <a:off x="3733728" y="1210298"/>
              <a:ext cx="4849395" cy="423760"/>
            </a:xfrm>
            <a:prstGeom prst="rect">
              <a:avLst/>
            </a:prstGeom>
            <a:noFill/>
          </p:spPr>
          <p:txBody>
            <a:bodyPr wrap="none" rtlCol="0">
              <a:spAutoFit/>
            </a:bodyPr>
            <a:lstStyle/>
            <a:p>
              <a:r>
                <a:rPr lang="en-US" sz="1400" b="1" dirty="0">
                  <a:solidFill>
                    <a:srgbClr val="C00000"/>
                  </a:solidFill>
                </a:rPr>
                <a:t>T2 to T cracks on hot tungsten (2200K)</a:t>
              </a:r>
            </a:p>
          </p:txBody>
        </p:sp>
        <p:sp>
          <p:nvSpPr>
            <p:cNvPr id="7" name="TextBox 6">
              <a:extLst>
                <a:ext uri="{FF2B5EF4-FFF2-40B4-BE49-F238E27FC236}">
                  <a16:creationId xmlns:a16="http://schemas.microsoft.com/office/drawing/2014/main" id="{60F5BD2C-E3F7-ABE8-C86C-B1719FE36BAD}"/>
                </a:ext>
              </a:extLst>
            </p:cNvPr>
            <p:cNvSpPr txBox="1"/>
            <p:nvPr/>
          </p:nvSpPr>
          <p:spPr>
            <a:xfrm>
              <a:off x="3733728" y="2875271"/>
              <a:ext cx="4043811" cy="423760"/>
            </a:xfrm>
            <a:prstGeom prst="rect">
              <a:avLst/>
            </a:prstGeom>
            <a:noFill/>
          </p:spPr>
          <p:txBody>
            <a:bodyPr wrap="none" rtlCol="0">
              <a:spAutoFit/>
            </a:bodyPr>
            <a:lstStyle/>
            <a:p>
              <a:r>
                <a:rPr lang="en-US" sz="1400" b="1" dirty="0">
                  <a:solidFill>
                    <a:schemeClr val="accent4">
                      <a:lumMod val="75000"/>
                    </a:schemeClr>
                  </a:solidFill>
                </a:rPr>
                <a:t>T binds to solid surfaces (~10K)</a:t>
              </a:r>
            </a:p>
          </p:txBody>
        </p:sp>
        <p:sp>
          <p:nvSpPr>
            <p:cNvPr id="8" name="TextBox 7">
              <a:extLst>
                <a:ext uri="{FF2B5EF4-FFF2-40B4-BE49-F238E27FC236}">
                  <a16:creationId xmlns:a16="http://schemas.microsoft.com/office/drawing/2014/main" id="{0756F287-3BEE-862F-5D4F-39F41FED3F49}"/>
                </a:ext>
              </a:extLst>
            </p:cNvPr>
            <p:cNvSpPr txBox="1"/>
            <p:nvPr/>
          </p:nvSpPr>
          <p:spPr>
            <a:xfrm>
              <a:off x="3621640" y="5555786"/>
              <a:ext cx="3051855" cy="1017022"/>
            </a:xfrm>
            <a:prstGeom prst="rect">
              <a:avLst/>
            </a:prstGeom>
            <a:noFill/>
          </p:spPr>
          <p:txBody>
            <a:bodyPr wrap="square" rtlCol="0">
              <a:spAutoFit/>
            </a:bodyPr>
            <a:lstStyle/>
            <a:p>
              <a:r>
                <a:rPr lang="en-US" sz="1400" b="1" dirty="0">
                  <a:solidFill>
                    <a:srgbClr val="002060"/>
                  </a:solidFill>
                </a:rPr>
                <a:t>T gravitationally storable in 3m trap (~1mK)</a:t>
              </a:r>
            </a:p>
          </p:txBody>
        </p:sp>
        <p:cxnSp>
          <p:nvCxnSpPr>
            <p:cNvPr id="9" name="Straight Arrow Connector 8">
              <a:extLst>
                <a:ext uri="{FF2B5EF4-FFF2-40B4-BE49-F238E27FC236}">
                  <a16:creationId xmlns:a16="http://schemas.microsoft.com/office/drawing/2014/main" id="{68520D8D-EAD2-97B2-9638-697D42A443F5}"/>
                </a:ext>
              </a:extLst>
            </p:cNvPr>
            <p:cNvCxnSpPr>
              <a:cxnSpLocks/>
            </p:cNvCxnSpPr>
            <p:nvPr/>
          </p:nvCxnSpPr>
          <p:spPr>
            <a:xfrm flipH="1">
              <a:off x="3367589" y="1380896"/>
              <a:ext cx="39427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4E5A4B2-B3B5-59B0-9303-C73EA9584FD9}"/>
                </a:ext>
              </a:extLst>
            </p:cNvPr>
            <p:cNvCxnSpPr>
              <a:cxnSpLocks/>
            </p:cNvCxnSpPr>
            <p:nvPr/>
          </p:nvCxnSpPr>
          <p:spPr>
            <a:xfrm flipH="1">
              <a:off x="1158961" y="3059856"/>
              <a:ext cx="2574768"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D1E49D4-E48F-A4F2-7966-8D7AAA80FF23}"/>
                </a:ext>
              </a:extLst>
            </p:cNvPr>
            <p:cNvCxnSpPr>
              <a:cxnSpLocks/>
            </p:cNvCxnSpPr>
            <p:nvPr/>
          </p:nvCxnSpPr>
          <p:spPr>
            <a:xfrm flipH="1">
              <a:off x="1046873" y="5878950"/>
              <a:ext cx="2574768"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3DCA38-EB5B-39AB-EBF8-7DEADFEF0394}"/>
                </a:ext>
              </a:extLst>
            </p:cNvPr>
            <p:cNvCxnSpPr/>
            <p:nvPr/>
          </p:nvCxnSpPr>
          <p:spPr>
            <a:xfrm>
              <a:off x="4800148" y="1579630"/>
              <a:ext cx="0" cy="129564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15783F9-44B8-F6CF-255F-846B934E6CB3}"/>
                </a:ext>
              </a:extLst>
            </p:cNvPr>
            <p:cNvCxnSpPr>
              <a:cxnSpLocks/>
            </p:cNvCxnSpPr>
            <p:nvPr/>
          </p:nvCxnSpPr>
          <p:spPr>
            <a:xfrm>
              <a:off x="4546930" y="3244604"/>
              <a:ext cx="0" cy="2312001"/>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972FDBA-32CF-F721-8C0B-F82020CA6E9F}"/>
                </a:ext>
              </a:extLst>
            </p:cNvPr>
            <p:cNvSpPr txBox="1"/>
            <p:nvPr/>
          </p:nvSpPr>
          <p:spPr>
            <a:xfrm>
              <a:off x="5100880" y="1904244"/>
              <a:ext cx="2247779" cy="635639"/>
            </a:xfrm>
            <a:prstGeom prst="rect">
              <a:avLst/>
            </a:prstGeom>
            <a:noFill/>
          </p:spPr>
          <p:txBody>
            <a:bodyPr wrap="none" rtlCol="0">
              <a:spAutoFit/>
            </a:bodyPr>
            <a:lstStyle/>
            <a:p>
              <a:r>
                <a:rPr lang="en-US" sz="1200" i="1" dirty="0">
                  <a:solidFill>
                    <a:schemeClr val="bg1">
                      <a:lumMod val="50000"/>
                    </a:schemeClr>
                  </a:solidFill>
                </a:rPr>
                <a:t>Accommodator</a:t>
              </a:r>
            </a:p>
            <a:p>
              <a:r>
                <a:rPr lang="en-US" sz="1200" i="1" dirty="0">
                  <a:solidFill>
                    <a:schemeClr val="bg1">
                      <a:lumMod val="50000"/>
                    </a:schemeClr>
                  </a:solidFill>
                </a:rPr>
                <a:t>   (cool by scattering)</a:t>
              </a:r>
            </a:p>
          </p:txBody>
        </p:sp>
        <p:sp>
          <p:nvSpPr>
            <p:cNvPr id="15" name="TextBox 14">
              <a:extLst>
                <a:ext uri="{FF2B5EF4-FFF2-40B4-BE49-F238E27FC236}">
                  <a16:creationId xmlns:a16="http://schemas.microsoft.com/office/drawing/2014/main" id="{10780822-E8FE-AF24-6A6D-B6FC8F0AE758}"/>
                </a:ext>
              </a:extLst>
            </p:cNvPr>
            <p:cNvSpPr txBox="1"/>
            <p:nvPr/>
          </p:nvSpPr>
          <p:spPr>
            <a:xfrm>
              <a:off x="4573513" y="3988155"/>
              <a:ext cx="2329705" cy="635639"/>
            </a:xfrm>
            <a:prstGeom prst="rect">
              <a:avLst/>
            </a:prstGeom>
            <a:noFill/>
          </p:spPr>
          <p:txBody>
            <a:bodyPr wrap="none" rtlCol="0">
              <a:spAutoFit/>
            </a:bodyPr>
            <a:lstStyle/>
            <a:p>
              <a:r>
                <a:rPr lang="en-US" sz="1200" i="1" dirty="0">
                  <a:solidFill>
                    <a:schemeClr val="bg1">
                      <a:lumMod val="50000"/>
                    </a:schemeClr>
                  </a:solidFill>
                </a:rPr>
                <a:t>MECB</a:t>
              </a:r>
            </a:p>
            <a:p>
              <a:r>
                <a:rPr lang="en-US" sz="1200" i="1" dirty="0">
                  <a:solidFill>
                    <a:schemeClr val="bg1">
                      <a:lumMod val="50000"/>
                    </a:schemeClr>
                  </a:solidFill>
                </a:rPr>
                <a:t>   (cool by evaporation</a:t>
              </a:r>
            </a:p>
          </p:txBody>
        </p:sp>
      </p:grpSp>
      <p:sp>
        <p:nvSpPr>
          <p:cNvPr id="16" name="Slide Number Placeholder 23">
            <a:extLst>
              <a:ext uri="{FF2B5EF4-FFF2-40B4-BE49-F238E27FC236}">
                <a16:creationId xmlns:a16="http://schemas.microsoft.com/office/drawing/2014/main" id="{8964AA36-71E5-6877-2096-D5AE79E07858}"/>
              </a:ext>
            </a:extLst>
          </p:cNvPr>
          <p:cNvSpPr>
            <a:spLocks noGrp="1"/>
          </p:cNvSpPr>
          <p:nvPr>
            <p:ph type="sldNum" sz="quarter" idx="12"/>
          </p:nvPr>
        </p:nvSpPr>
        <p:spPr>
          <a:xfrm>
            <a:off x="8610600" y="6356350"/>
            <a:ext cx="2743200" cy="365125"/>
          </a:xfrm>
        </p:spPr>
        <p:txBody>
          <a:bodyPr/>
          <a:lstStyle/>
          <a:p>
            <a:fld id="{B9427C89-95B9-F24A-BB95-4DA4176AA2E9}" type="slidenum">
              <a:rPr lang="en-US" smtClean="0"/>
              <a:t>61</a:t>
            </a:fld>
            <a:endParaRPr lang="en-US"/>
          </a:p>
        </p:txBody>
      </p:sp>
      <p:sp>
        <p:nvSpPr>
          <p:cNvPr id="18" name="Oval 17">
            <a:extLst>
              <a:ext uri="{FF2B5EF4-FFF2-40B4-BE49-F238E27FC236}">
                <a16:creationId xmlns:a16="http://schemas.microsoft.com/office/drawing/2014/main" id="{228BE8DF-FBF0-7131-6D84-9B176C43D7A7}"/>
              </a:ext>
            </a:extLst>
          </p:cNvPr>
          <p:cNvSpPr/>
          <p:nvPr/>
        </p:nvSpPr>
        <p:spPr>
          <a:xfrm>
            <a:off x="824547" y="1042804"/>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9" name="Oval 18">
            <a:extLst>
              <a:ext uri="{FF2B5EF4-FFF2-40B4-BE49-F238E27FC236}">
                <a16:creationId xmlns:a16="http://schemas.microsoft.com/office/drawing/2014/main" id="{BD36C9C5-08D3-A58F-50F2-43569D2ACC47}"/>
              </a:ext>
            </a:extLst>
          </p:cNvPr>
          <p:cNvSpPr/>
          <p:nvPr/>
        </p:nvSpPr>
        <p:spPr>
          <a:xfrm>
            <a:off x="1430476" y="1676402"/>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0" name="Oval 19">
            <a:extLst>
              <a:ext uri="{FF2B5EF4-FFF2-40B4-BE49-F238E27FC236}">
                <a16:creationId xmlns:a16="http://schemas.microsoft.com/office/drawing/2014/main" id="{53C05EF7-7518-5046-F0F2-2E847E046786}"/>
              </a:ext>
            </a:extLst>
          </p:cNvPr>
          <p:cNvSpPr/>
          <p:nvPr/>
        </p:nvSpPr>
        <p:spPr>
          <a:xfrm>
            <a:off x="2276831" y="991979"/>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21" name="Oval 20">
            <a:extLst>
              <a:ext uri="{FF2B5EF4-FFF2-40B4-BE49-F238E27FC236}">
                <a16:creationId xmlns:a16="http://schemas.microsoft.com/office/drawing/2014/main" id="{D9282AE0-29F0-F177-190F-6B21E53A6893}"/>
              </a:ext>
            </a:extLst>
          </p:cNvPr>
          <p:cNvSpPr/>
          <p:nvPr/>
        </p:nvSpPr>
        <p:spPr>
          <a:xfrm>
            <a:off x="2488132" y="1801185"/>
            <a:ext cx="657922" cy="6579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a:t>
            </a:r>
          </a:p>
        </p:txBody>
      </p:sp>
    </p:spTree>
    <p:extLst>
      <p:ext uri="{BB962C8B-B14F-4D97-AF65-F5344CB8AC3E}">
        <p14:creationId xmlns:p14="http://schemas.microsoft.com/office/powerpoint/2010/main" val="2914562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2288-3768-CBD2-F2DC-F82CD7538A37}"/>
              </a:ext>
            </a:extLst>
          </p:cNvPr>
          <p:cNvSpPr>
            <a:spLocks noGrp="1"/>
          </p:cNvSpPr>
          <p:nvPr>
            <p:ph type="title"/>
          </p:nvPr>
        </p:nvSpPr>
        <p:spPr>
          <a:xfrm>
            <a:off x="320602" y="-43661"/>
            <a:ext cx="7772400" cy="1609344"/>
          </a:xfrm>
        </p:spPr>
        <p:txBody>
          <a:bodyPr/>
          <a:lstStyle/>
          <a:p>
            <a:r>
              <a:rPr lang="en-US" dirty="0"/>
              <a:t>Cooling t</a:t>
            </a:r>
          </a:p>
        </p:txBody>
      </p:sp>
      <p:sp>
        <p:nvSpPr>
          <p:cNvPr id="3" name="Content Placeholder 2">
            <a:extLst>
              <a:ext uri="{FF2B5EF4-FFF2-40B4-BE49-F238E27FC236}">
                <a16:creationId xmlns:a16="http://schemas.microsoft.com/office/drawing/2014/main" id="{0F78FF3B-C709-CBB6-DF59-C6B7F0F130CC}"/>
              </a:ext>
            </a:extLst>
          </p:cNvPr>
          <p:cNvSpPr>
            <a:spLocks noGrp="1"/>
          </p:cNvSpPr>
          <p:nvPr>
            <p:ph idx="1"/>
          </p:nvPr>
        </p:nvSpPr>
        <p:spPr>
          <a:xfrm>
            <a:off x="428667" y="1609344"/>
            <a:ext cx="3217421" cy="4445867"/>
          </a:xfrm>
        </p:spPr>
        <p:txBody>
          <a:bodyPr>
            <a:normAutofit lnSpcReduction="10000"/>
          </a:bodyPr>
          <a:lstStyle/>
          <a:p>
            <a:r>
              <a:rPr lang="en-US" dirty="0"/>
              <a:t>A major ongoing research area in Project 8 (including in my own group, and at IU!)</a:t>
            </a:r>
          </a:p>
          <a:p>
            <a:r>
              <a:rPr lang="en-US" dirty="0"/>
              <a:t>Can’t access any tritium lines with powerful enough lasers for laser cooling.</a:t>
            </a:r>
          </a:p>
          <a:p>
            <a:r>
              <a:rPr lang="en-US" dirty="0"/>
              <a:t>Also can’t let it touch any surfaces or it will recombine to T2.</a:t>
            </a:r>
          </a:p>
          <a:p>
            <a:r>
              <a:rPr lang="en-US" dirty="0"/>
              <a:t>Proposed solution is magnetic evaporative cooling from multipole magnetic guides </a:t>
            </a:r>
            <a:r>
              <a:rPr lang="en-US" dirty="0">
                <a:sym typeface="Wingdings" pitchFamily="2" charset="2"/>
              </a:rPr>
              <a:t></a:t>
            </a:r>
            <a:endParaRPr lang="en-US" dirty="0"/>
          </a:p>
          <a:p>
            <a:endParaRPr lang="en-US" dirty="0"/>
          </a:p>
        </p:txBody>
      </p:sp>
      <p:pic>
        <p:nvPicPr>
          <p:cNvPr id="4" name="Picture 3">
            <a:extLst>
              <a:ext uri="{FF2B5EF4-FFF2-40B4-BE49-F238E27FC236}">
                <a16:creationId xmlns:a16="http://schemas.microsoft.com/office/drawing/2014/main" id="{7A2CB0D9-1D0C-513E-AC8A-824AAAF9E5A0}"/>
              </a:ext>
            </a:extLst>
          </p:cNvPr>
          <p:cNvPicPr>
            <a:picLocks noChangeAspect="1"/>
          </p:cNvPicPr>
          <p:nvPr/>
        </p:nvPicPr>
        <p:blipFill>
          <a:blip r:embed="rId2"/>
          <a:stretch>
            <a:fillRect/>
          </a:stretch>
        </p:blipFill>
        <p:spPr>
          <a:xfrm>
            <a:off x="3591389" y="3141316"/>
            <a:ext cx="5541826" cy="3489753"/>
          </a:xfrm>
          <a:prstGeom prst="rect">
            <a:avLst/>
          </a:prstGeom>
        </p:spPr>
      </p:pic>
      <p:grpSp>
        <p:nvGrpSpPr>
          <p:cNvPr id="18" name="Group 17">
            <a:extLst>
              <a:ext uri="{FF2B5EF4-FFF2-40B4-BE49-F238E27FC236}">
                <a16:creationId xmlns:a16="http://schemas.microsoft.com/office/drawing/2014/main" id="{65FF853F-746F-61B8-DEEF-BEBDEF0659A5}"/>
              </a:ext>
            </a:extLst>
          </p:cNvPr>
          <p:cNvGrpSpPr/>
          <p:nvPr/>
        </p:nvGrpSpPr>
        <p:grpSpPr>
          <a:xfrm>
            <a:off x="3822026" y="336151"/>
            <a:ext cx="5102122" cy="2783649"/>
            <a:chOff x="2640008" y="0"/>
            <a:chExt cx="6576914" cy="3588277"/>
          </a:xfrm>
        </p:grpSpPr>
        <p:sp>
          <p:nvSpPr>
            <p:cNvPr id="6" name="Oval 5">
              <a:extLst>
                <a:ext uri="{FF2B5EF4-FFF2-40B4-BE49-F238E27FC236}">
                  <a16:creationId xmlns:a16="http://schemas.microsoft.com/office/drawing/2014/main" id="{603058DC-38CC-A3BF-5B7F-AF9CD352B289}"/>
                </a:ext>
              </a:extLst>
            </p:cNvPr>
            <p:cNvSpPr/>
            <p:nvPr/>
          </p:nvSpPr>
          <p:spPr>
            <a:xfrm>
              <a:off x="5666073" y="479071"/>
              <a:ext cx="520646" cy="202574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Oval 6">
              <a:extLst>
                <a:ext uri="{FF2B5EF4-FFF2-40B4-BE49-F238E27FC236}">
                  <a16:creationId xmlns:a16="http://schemas.microsoft.com/office/drawing/2014/main" id="{D9F637DA-DCA1-AD70-4686-C8089D5B0E81}"/>
                </a:ext>
              </a:extLst>
            </p:cNvPr>
            <p:cNvSpPr/>
            <p:nvPr/>
          </p:nvSpPr>
          <p:spPr>
            <a:xfrm>
              <a:off x="8696276" y="479071"/>
              <a:ext cx="520646" cy="202574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 name="Straight Connector 7">
              <a:extLst>
                <a:ext uri="{FF2B5EF4-FFF2-40B4-BE49-F238E27FC236}">
                  <a16:creationId xmlns:a16="http://schemas.microsoft.com/office/drawing/2014/main" id="{82FF907B-DAA1-48B9-BD98-ADA2E5595CA4}"/>
                </a:ext>
              </a:extLst>
            </p:cNvPr>
            <p:cNvCxnSpPr>
              <a:cxnSpLocks/>
            </p:cNvCxnSpPr>
            <p:nvPr/>
          </p:nvCxnSpPr>
          <p:spPr>
            <a:xfrm>
              <a:off x="5914563" y="479071"/>
              <a:ext cx="307654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F1BBD-EEFD-D0A9-C56F-98509EDD6180}"/>
                </a:ext>
              </a:extLst>
            </p:cNvPr>
            <p:cNvCxnSpPr>
              <a:cxnSpLocks/>
            </p:cNvCxnSpPr>
            <p:nvPr/>
          </p:nvCxnSpPr>
          <p:spPr>
            <a:xfrm>
              <a:off x="5914563" y="2504819"/>
              <a:ext cx="307654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556D6F0E-4611-E1B6-1DF1-ACDC37EC5A34}"/>
                </a:ext>
              </a:extLst>
            </p:cNvPr>
            <p:cNvSpPr/>
            <p:nvPr/>
          </p:nvSpPr>
          <p:spPr>
            <a:xfrm flipV="1">
              <a:off x="5713404" y="0"/>
              <a:ext cx="3277707" cy="2391618"/>
            </a:xfrm>
            <a:custGeom>
              <a:avLst/>
              <a:gdLst>
                <a:gd name="connsiteX0" fmla="*/ 0 w 3896751"/>
                <a:gd name="connsiteY0" fmla="*/ 1055187 h 2391618"/>
                <a:gd name="connsiteX1" fmla="*/ 703385 w 3896751"/>
                <a:gd name="connsiteY1" fmla="*/ 422141 h 2391618"/>
                <a:gd name="connsiteX2" fmla="*/ 1195754 w 3896751"/>
                <a:gd name="connsiteY2" fmla="*/ 816037 h 2391618"/>
                <a:gd name="connsiteX3" fmla="*/ 1378634 w 3896751"/>
                <a:gd name="connsiteY3" fmla="*/ 1294338 h 2391618"/>
                <a:gd name="connsiteX4" fmla="*/ 1856936 w 3896751"/>
                <a:gd name="connsiteY4" fmla="*/ 816037 h 2391618"/>
                <a:gd name="connsiteX5" fmla="*/ 2194560 w 3896751"/>
                <a:gd name="connsiteY5" fmla="*/ 111 h 2391618"/>
                <a:gd name="connsiteX6" fmla="*/ 2349305 w 3896751"/>
                <a:gd name="connsiteY6" fmla="*/ 759766 h 2391618"/>
                <a:gd name="connsiteX7" fmla="*/ 2363372 w 3896751"/>
                <a:gd name="connsiteY7" fmla="*/ 1097391 h 2391618"/>
                <a:gd name="connsiteX8" fmla="*/ 3137096 w 3896751"/>
                <a:gd name="connsiteY8" fmla="*/ 1589760 h 2391618"/>
                <a:gd name="connsiteX9" fmla="*/ 3896751 w 3896751"/>
                <a:gd name="connsiteY9" fmla="*/ 2391618 h 239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6751" h="2391618">
                  <a:moveTo>
                    <a:pt x="0" y="1055187"/>
                  </a:moveTo>
                  <a:cubicBezTo>
                    <a:pt x="252046" y="758593"/>
                    <a:pt x="504093" y="461999"/>
                    <a:pt x="703385" y="422141"/>
                  </a:cubicBezTo>
                  <a:cubicBezTo>
                    <a:pt x="902677" y="382283"/>
                    <a:pt x="1083213" y="670671"/>
                    <a:pt x="1195754" y="816037"/>
                  </a:cubicBezTo>
                  <a:cubicBezTo>
                    <a:pt x="1308295" y="961403"/>
                    <a:pt x="1268437" y="1294338"/>
                    <a:pt x="1378634" y="1294338"/>
                  </a:cubicBezTo>
                  <a:cubicBezTo>
                    <a:pt x="1488831" y="1294338"/>
                    <a:pt x="1720948" y="1031741"/>
                    <a:pt x="1856936" y="816037"/>
                  </a:cubicBezTo>
                  <a:cubicBezTo>
                    <a:pt x="1992924" y="600333"/>
                    <a:pt x="2112499" y="9489"/>
                    <a:pt x="2194560" y="111"/>
                  </a:cubicBezTo>
                  <a:cubicBezTo>
                    <a:pt x="2276621" y="-9267"/>
                    <a:pt x="2321170" y="576886"/>
                    <a:pt x="2349305" y="759766"/>
                  </a:cubicBezTo>
                  <a:cubicBezTo>
                    <a:pt x="2377440" y="942646"/>
                    <a:pt x="2232074" y="959059"/>
                    <a:pt x="2363372" y="1097391"/>
                  </a:cubicBezTo>
                  <a:cubicBezTo>
                    <a:pt x="2494670" y="1235723"/>
                    <a:pt x="2881533" y="1374056"/>
                    <a:pt x="3137096" y="1589760"/>
                  </a:cubicBezTo>
                  <a:cubicBezTo>
                    <a:pt x="3392659" y="1805464"/>
                    <a:pt x="3644705" y="2098541"/>
                    <a:pt x="3896751" y="239161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Freeform 10">
              <a:extLst>
                <a:ext uri="{FF2B5EF4-FFF2-40B4-BE49-F238E27FC236}">
                  <a16:creationId xmlns:a16="http://schemas.microsoft.com/office/drawing/2014/main" id="{7BAED9E4-0A29-86C4-F14B-5639D489BE17}"/>
                </a:ext>
              </a:extLst>
            </p:cNvPr>
            <p:cNvSpPr/>
            <p:nvPr/>
          </p:nvSpPr>
          <p:spPr>
            <a:xfrm flipV="1">
              <a:off x="5608487" y="1185640"/>
              <a:ext cx="3313204" cy="605683"/>
            </a:xfrm>
            <a:custGeom>
              <a:avLst/>
              <a:gdLst>
                <a:gd name="connsiteX0" fmla="*/ 0 w 3938953"/>
                <a:gd name="connsiteY0" fmla="*/ 759680 h 1238972"/>
                <a:gd name="connsiteX1" fmla="*/ 548640 w 3938953"/>
                <a:gd name="connsiteY1" fmla="*/ 1237981 h 1238972"/>
                <a:gd name="connsiteX2" fmla="*/ 1069144 w 3938953"/>
                <a:gd name="connsiteY2" fmla="*/ 858154 h 1238972"/>
                <a:gd name="connsiteX3" fmla="*/ 1195753 w 3938953"/>
                <a:gd name="connsiteY3" fmla="*/ 25 h 1238972"/>
                <a:gd name="connsiteX4" fmla="*/ 1547446 w 3938953"/>
                <a:gd name="connsiteY4" fmla="*/ 830018 h 1238972"/>
                <a:gd name="connsiteX5" fmla="*/ 1955409 w 3938953"/>
                <a:gd name="connsiteY5" fmla="*/ 1181711 h 1238972"/>
                <a:gd name="connsiteX6" fmla="*/ 2250830 w 3938953"/>
                <a:gd name="connsiteY6" fmla="*/ 534597 h 1238972"/>
                <a:gd name="connsiteX7" fmla="*/ 2968283 w 3938953"/>
                <a:gd name="connsiteY7" fmla="*/ 773748 h 1238972"/>
                <a:gd name="connsiteX8" fmla="*/ 3179298 w 3938953"/>
                <a:gd name="connsiteY8" fmla="*/ 900357 h 1238972"/>
                <a:gd name="connsiteX9" fmla="*/ 3657600 w 3938953"/>
                <a:gd name="connsiteY9" fmla="*/ 379852 h 1238972"/>
                <a:gd name="connsiteX10" fmla="*/ 3938953 w 3938953"/>
                <a:gd name="connsiteY10" fmla="*/ 745612 h 123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8953" h="1238972">
                  <a:moveTo>
                    <a:pt x="0" y="759680"/>
                  </a:moveTo>
                  <a:cubicBezTo>
                    <a:pt x="185224" y="990624"/>
                    <a:pt x="370449" y="1221569"/>
                    <a:pt x="548640" y="1237981"/>
                  </a:cubicBezTo>
                  <a:cubicBezTo>
                    <a:pt x="726831" y="1254393"/>
                    <a:pt x="961292" y="1064480"/>
                    <a:pt x="1069144" y="858154"/>
                  </a:cubicBezTo>
                  <a:cubicBezTo>
                    <a:pt x="1176996" y="651828"/>
                    <a:pt x="1116036" y="4714"/>
                    <a:pt x="1195753" y="25"/>
                  </a:cubicBezTo>
                  <a:cubicBezTo>
                    <a:pt x="1275470" y="-4664"/>
                    <a:pt x="1420837" y="633070"/>
                    <a:pt x="1547446" y="830018"/>
                  </a:cubicBezTo>
                  <a:cubicBezTo>
                    <a:pt x="1674055" y="1026966"/>
                    <a:pt x="1838178" y="1230948"/>
                    <a:pt x="1955409" y="1181711"/>
                  </a:cubicBezTo>
                  <a:cubicBezTo>
                    <a:pt x="2072640" y="1132474"/>
                    <a:pt x="2082018" y="602591"/>
                    <a:pt x="2250830" y="534597"/>
                  </a:cubicBezTo>
                  <a:cubicBezTo>
                    <a:pt x="2419642" y="466603"/>
                    <a:pt x="2813538" y="712788"/>
                    <a:pt x="2968283" y="773748"/>
                  </a:cubicBezTo>
                  <a:cubicBezTo>
                    <a:pt x="3123028" y="834708"/>
                    <a:pt x="3064412" y="966006"/>
                    <a:pt x="3179298" y="900357"/>
                  </a:cubicBezTo>
                  <a:cubicBezTo>
                    <a:pt x="3294184" y="834708"/>
                    <a:pt x="3530991" y="405643"/>
                    <a:pt x="3657600" y="379852"/>
                  </a:cubicBezTo>
                  <a:cubicBezTo>
                    <a:pt x="3784209" y="354061"/>
                    <a:pt x="3861581" y="549836"/>
                    <a:pt x="3938953" y="745612"/>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Freeform 11">
              <a:extLst>
                <a:ext uri="{FF2B5EF4-FFF2-40B4-BE49-F238E27FC236}">
                  <a16:creationId xmlns:a16="http://schemas.microsoft.com/office/drawing/2014/main" id="{79871C5B-7937-97DE-769E-695070BB85DE}"/>
                </a:ext>
              </a:extLst>
            </p:cNvPr>
            <p:cNvSpPr/>
            <p:nvPr/>
          </p:nvSpPr>
          <p:spPr>
            <a:xfrm>
              <a:off x="5666072" y="1327885"/>
              <a:ext cx="3414771" cy="209276"/>
            </a:xfrm>
            <a:custGeom>
              <a:avLst/>
              <a:gdLst>
                <a:gd name="connsiteX0" fmla="*/ 0 w 3699803"/>
                <a:gd name="connsiteY0" fmla="*/ 0 h 914480"/>
                <a:gd name="connsiteX1" fmla="*/ 492369 w 3699803"/>
                <a:gd name="connsiteY1" fmla="*/ 914400 h 914480"/>
                <a:gd name="connsiteX2" fmla="*/ 1125415 w 3699803"/>
                <a:gd name="connsiteY2" fmla="*/ 56271 h 914480"/>
                <a:gd name="connsiteX3" fmla="*/ 1674055 w 3699803"/>
                <a:gd name="connsiteY3" fmla="*/ 562708 h 914480"/>
                <a:gd name="connsiteX4" fmla="*/ 1871003 w 3699803"/>
                <a:gd name="connsiteY4" fmla="*/ 745588 h 914480"/>
                <a:gd name="connsiteX5" fmla="*/ 2546252 w 3699803"/>
                <a:gd name="connsiteY5" fmla="*/ 661182 h 914480"/>
                <a:gd name="connsiteX6" fmla="*/ 2644726 w 3699803"/>
                <a:gd name="connsiteY6" fmla="*/ 239151 h 914480"/>
                <a:gd name="connsiteX7" fmla="*/ 3291840 w 3699803"/>
                <a:gd name="connsiteY7" fmla="*/ 379828 h 914480"/>
                <a:gd name="connsiteX8" fmla="*/ 3291840 w 3699803"/>
                <a:gd name="connsiteY8" fmla="*/ 745588 h 914480"/>
                <a:gd name="connsiteX9" fmla="*/ 3699803 w 3699803"/>
                <a:gd name="connsiteY9" fmla="*/ 576776 h 91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9803" h="914480">
                  <a:moveTo>
                    <a:pt x="0" y="0"/>
                  </a:moveTo>
                  <a:cubicBezTo>
                    <a:pt x="152400" y="452511"/>
                    <a:pt x="304800" y="905022"/>
                    <a:pt x="492369" y="914400"/>
                  </a:cubicBezTo>
                  <a:cubicBezTo>
                    <a:pt x="679938" y="923778"/>
                    <a:pt x="928467" y="114886"/>
                    <a:pt x="1125415" y="56271"/>
                  </a:cubicBezTo>
                  <a:cubicBezTo>
                    <a:pt x="1322363" y="-2344"/>
                    <a:pt x="1674055" y="562708"/>
                    <a:pt x="1674055" y="562708"/>
                  </a:cubicBezTo>
                  <a:cubicBezTo>
                    <a:pt x="1798320" y="677594"/>
                    <a:pt x="1725637" y="729176"/>
                    <a:pt x="1871003" y="745588"/>
                  </a:cubicBezTo>
                  <a:cubicBezTo>
                    <a:pt x="2016369" y="762000"/>
                    <a:pt x="2417298" y="745588"/>
                    <a:pt x="2546252" y="661182"/>
                  </a:cubicBezTo>
                  <a:cubicBezTo>
                    <a:pt x="2675206" y="576776"/>
                    <a:pt x="2520461" y="286043"/>
                    <a:pt x="2644726" y="239151"/>
                  </a:cubicBezTo>
                  <a:cubicBezTo>
                    <a:pt x="2768991" y="192259"/>
                    <a:pt x="3183988" y="295422"/>
                    <a:pt x="3291840" y="379828"/>
                  </a:cubicBezTo>
                  <a:cubicBezTo>
                    <a:pt x="3399692" y="464234"/>
                    <a:pt x="3223846" y="712763"/>
                    <a:pt x="3291840" y="745588"/>
                  </a:cubicBezTo>
                  <a:cubicBezTo>
                    <a:pt x="3359834" y="778413"/>
                    <a:pt x="3529818" y="677594"/>
                    <a:pt x="3699803" y="57677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4">
              <a:extLst>
                <a:ext uri="{FF2B5EF4-FFF2-40B4-BE49-F238E27FC236}">
                  <a16:creationId xmlns:a16="http://schemas.microsoft.com/office/drawing/2014/main" id="{FF33ED8C-3F93-8445-5033-1389D9976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08" y="439088"/>
              <a:ext cx="2901820" cy="26881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52FF40-0110-39EE-64B4-49B8C913BA0F}"/>
                </a:ext>
              </a:extLst>
            </p:cNvPr>
            <p:cNvSpPr txBox="1"/>
            <p:nvPr/>
          </p:nvSpPr>
          <p:spPr>
            <a:xfrm>
              <a:off x="5626236" y="2636099"/>
              <a:ext cx="3277708" cy="952178"/>
            </a:xfrm>
            <a:prstGeom prst="rect">
              <a:avLst/>
            </a:prstGeom>
            <a:noFill/>
          </p:spPr>
          <p:txBody>
            <a:bodyPr wrap="square" rtlCol="0">
              <a:spAutoFit/>
            </a:bodyPr>
            <a:lstStyle/>
            <a:p>
              <a:pPr algn="ctr"/>
              <a:r>
                <a:rPr lang="en-US" sz="1400" b="1" i="1" dirty="0">
                  <a:solidFill>
                    <a:srgbClr val="FF0000"/>
                  </a:solidFill>
                </a:rPr>
                <a:t>Only the </a:t>
              </a:r>
              <a:r>
                <a:rPr lang="en-US" sz="1400" b="1" i="1" u="sng" dirty="0">
                  <a:solidFill>
                    <a:srgbClr val="FF0000"/>
                  </a:solidFill>
                </a:rPr>
                <a:t>highest energy </a:t>
              </a:r>
              <a:r>
                <a:rPr lang="en-US" sz="1400" b="1" i="1" dirty="0">
                  <a:solidFill>
                    <a:srgbClr val="FF0000"/>
                  </a:solidFill>
                </a:rPr>
                <a:t>atoms escape magnetic potential.</a:t>
              </a:r>
            </a:p>
          </p:txBody>
        </p:sp>
        <p:sp>
          <p:nvSpPr>
            <p:cNvPr id="15" name="Freeform 14">
              <a:extLst>
                <a:ext uri="{FF2B5EF4-FFF2-40B4-BE49-F238E27FC236}">
                  <a16:creationId xmlns:a16="http://schemas.microsoft.com/office/drawing/2014/main" id="{7A3928D7-1041-708C-2299-33EA053662DF}"/>
                </a:ext>
              </a:extLst>
            </p:cNvPr>
            <p:cNvSpPr/>
            <p:nvPr/>
          </p:nvSpPr>
          <p:spPr>
            <a:xfrm>
              <a:off x="5670004" y="1222433"/>
              <a:ext cx="3400425" cy="458316"/>
            </a:xfrm>
            <a:custGeom>
              <a:avLst/>
              <a:gdLst>
                <a:gd name="connsiteX0" fmla="*/ 0 w 3400425"/>
                <a:gd name="connsiteY0" fmla="*/ 440320 h 855370"/>
                <a:gd name="connsiteX1" fmla="*/ 314325 w 3400425"/>
                <a:gd name="connsiteY1" fmla="*/ 11695 h 855370"/>
                <a:gd name="connsiteX2" fmla="*/ 742950 w 3400425"/>
                <a:gd name="connsiteY2" fmla="*/ 854658 h 855370"/>
                <a:gd name="connsiteX3" fmla="*/ 1614488 w 3400425"/>
                <a:gd name="connsiteY3" fmla="*/ 168858 h 855370"/>
                <a:gd name="connsiteX4" fmla="*/ 2328863 w 3400425"/>
                <a:gd name="connsiteY4" fmla="*/ 811795 h 855370"/>
                <a:gd name="connsiteX5" fmla="*/ 2628900 w 3400425"/>
                <a:gd name="connsiteY5" fmla="*/ 226008 h 855370"/>
                <a:gd name="connsiteX6" fmla="*/ 3000375 w 3400425"/>
                <a:gd name="connsiteY6" fmla="*/ 754645 h 855370"/>
                <a:gd name="connsiteX7" fmla="*/ 3400425 w 3400425"/>
                <a:gd name="connsiteY7" fmla="*/ 568908 h 85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425" h="855370">
                  <a:moveTo>
                    <a:pt x="0" y="440320"/>
                  </a:moveTo>
                  <a:cubicBezTo>
                    <a:pt x="95250" y="191479"/>
                    <a:pt x="190500" y="-57361"/>
                    <a:pt x="314325" y="11695"/>
                  </a:cubicBezTo>
                  <a:cubicBezTo>
                    <a:pt x="438150" y="80751"/>
                    <a:pt x="526256" y="828464"/>
                    <a:pt x="742950" y="854658"/>
                  </a:cubicBezTo>
                  <a:cubicBezTo>
                    <a:pt x="959644" y="880852"/>
                    <a:pt x="1350169" y="176002"/>
                    <a:pt x="1614488" y="168858"/>
                  </a:cubicBezTo>
                  <a:cubicBezTo>
                    <a:pt x="1878807" y="161714"/>
                    <a:pt x="2159794" y="802270"/>
                    <a:pt x="2328863" y="811795"/>
                  </a:cubicBezTo>
                  <a:cubicBezTo>
                    <a:pt x="2497932" y="821320"/>
                    <a:pt x="2516981" y="235533"/>
                    <a:pt x="2628900" y="226008"/>
                  </a:cubicBezTo>
                  <a:cubicBezTo>
                    <a:pt x="2740819" y="216483"/>
                    <a:pt x="2871788" y="697495"/>
                    <a:pt x="3000375" y="754645"/>
                  </a:cubicBezTo>
                  <a:cubicBezTo>
                    <a:pt x="3128962" y="811795"/>
                    <a:pt x="3264693" y="690351"/>
                    <a:pt x="3400425" y="568908"/>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A9E5FF06-3056-5811-26F7-274D840B3767}"/>
                </a:ext>
              </a:extLst>
            </p:cNvPr>
            <p:cNvSpPr txBox="1"/>
            <p:nvPr/>
          </p:nvSpPr>
          <p:spPr>
            <a:xfrm>
              <a:off x="6116046" y="450535"/>
              <a:ext cx="2628822" cy="396742"/>
            </a:xfrm>
            <a:prstGeom prst="rect">
              <a:avLst/>
            </a:prstGeom>
            <a:noFill/>
          </p:spPr>
          <p:txBody>
            <a:bodyPr wrap="none" rtlCol="0">
              <a:spAutoFit/>
            </a:bodyPr>
            <a:lstStyle/>
            <a:p>
              <a:r>
                <a:rPr lang="en-US" sz="1400" b="1" i="1" dirty="0">
                  <a:solidFill>
                    <a:schemeClr val="accent1"/>
                  </a:solidFill>
                </a:rPr>
                <a:t>Multipole atom guide</a:t>
              </a:r>
            </a:p>
          </p:txBody>
        </p:sp>
        <p:cxnSp>
          <p:nvCxnSpPr>
            <p:cNvPr id="17" name="Straight Arrow Connector 16">
              <a:extLst>
                <a:ext uri="{FF2B5EF4-FFF2-40B4-BE49-F238E27FC236}">
                  <a16:creationId xmlns:a16="http://schemas.microsoft.com/office/drawing/2014/main" id="{6A35659D-F7E4-25DB-AFA3-B4FB178AEEF6}"/>
                </a:ext>
              </a:extLst>
            </p:cNvPr>
            <p:cNvCxnSpPr>
              <a:cxnSpLocks/>
              <a:stCxn id="14" idx="0"/>
            </p:cNvCxnSpPr>
            <p:nvPr/>
          </p:nvCxnSpPr>
          <p:spPr>
            <a:xfrm flipV="1">
              <a:off x="7265090" y="2280114"/>
              <a:ext cx="198458" cy="3559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16AF511B-DFBD-A202-E205-E3975B0EA695}"/>
              </a:ext>
            </a:extLst>
          </p:cNvPr>
          <p:cNvSpPr>
            <a:spLocks noGrp="1"/>
          </p:cNvSpPr>
          <p:nvPr>
            <p:ph type="sldNum" sz="quarter" idx="12"/>
          </p:nvPr>
        </p:nvSpPr>
        <p:spPr/>
        <p:txBody>
          <a:bodyPr/>
          <a:lstStyle/>
          <a:p>
            <a:fld id="{306A001B-3330-0649-BA62-464FB54B8A89}" type="slidenum">
              <a:rPr lang="en-US" smtClean="0"/>
              <a:t>62</a:t>
            </a:fld>
            <a:endParaRPr lang="en-US"/>
          </a:p>
        </p:txBody>
      </p:sp>
    </p:spTree>
    <p:extLst>
      <p:ext uri="{BB962C8B-B14F-4D97-AF65-F5344CB8AC3E}">
        <p14:creationId xmlns:p14="http://schemas.microsoft.com/office/powerpoint/2010/main" val="1261115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29" y="184979"/>
            <a:ext cx="7886700" cy="994172"/>
          </a:xfrm>
        </p:spPr>
        <p:txBody>
          <a:bodyPr/>
          <a:lstStyle/>
          <a:p>
            <a:r>
              <a:rPr lang="en-US" dirty="0"/>
              <a:t>Holmium electron capture</a:t>
            </a:r>
          </a:p>
        </p:txBody>
      </p:sp>
      <p:sp>
        <p:nvSpPr>
          <p:cNvPr id="3" name="Content Placeholder 2"/>
          <p:cNvSpPr>
            <a:spLocks noGrp="1"/>
          </p:cNvSpPr>
          <p:nvPr>
            <p:ph idx="1"/>
          </p:nvPr>
        </p:nvSpPr>
        <p:spPr>
          <a:xfrm>
            <a:off x="328673" y="1413745"/>
            <a:ext cx="3908790" cy="4955135"/>
          </a:xfrm>
        </p:spPr>
        <p:txBody>
          <a:bodyPr>
            <a:normAutofit/>
          </a:bodyPr>
          <a:lstStyle/>
          <a:p>
            <a:r>
              <a:rPr lang="en-US" baseline="30000" dirty="0"/>
              <a:t>163</a:t>
            </a:r>
            <a:r>
              <a:rPr lang="en-US" dirty="0"/>
              <a:t>Ho undergoes electron capture decay with a very low Q-value (2.5 keV).</a:t>
            </a:r>
          </a:p>
          <a:p>
            <a:endParaRPr lang="en-US" dirty="0"/>
          </a:p>
          <a:p>
            <a:r>
              <a:rPr lang="en-US" dirty="0"/>
              <a:t>The neutrino leaves, and the rest of the energy comes out through various de-excitation processes.</a:t>
            </a:r>
          </a:p>
          <a:p>
            <a:endParaRPr lang="en-US" dirty="0"/>
          </a:p>
          <a:p>
            <a:r>
              <a:rPr lang="en-US" dirty="0"/>
              <a:t>For holmium electron capture decay, the neutrino mass can in principle be measured through </a:t>
            </a:r>
            <a:r>
              <a:rPr lang="en-US" b="1" dirty="0"/>
              <a:t>calorimetry.</a:t>
            </a:r>
          </a:p>
          <a:p>
            <a:endParaRPr lang="en-US" dirty="0"/>
          </a:p>
        </p:txBody>
      </p:sp>
      <p:sp>
        <p:nvSpPr>
          <p:cNvPr id="32" name="Slide Number Placeholder 31"/>
          <p:cNvSpPr>
            <a:spLocks noGrp="1"/>
          </p:cNvSpPr>
          <p:nvPr>
            <p:ph type="sldNum" sz="quarter" idx="12"/>
          </p:nvPr>
        </p:nvSpPr>
        <p:spPr/>
        <p:txBody>
          <a:bodyPr/>
          <a:lstStyle/>
          <a:p>
            <a:fld id="{1BD4A457-E0FC-EF4F-BFEA-6BA5939DE552}" type="slidenum">
              <a:rPr lang="en-US" smtClean="0"/>
              <a:t>63</a:t>
            </a:fld>
            <a:endParaRPr lang="en-US"/>
          </a:p>
        </p:txBody>
      </p:sp>
      <p:pic>
        <p:nvPicPr>
          <p:cNvPr id="16388" name="Picture 4">
            <a:extLst>
              <a:ext uri="{FF2B5EF4-FFF2-40B4-BE49-F238E27FC236}">
                <a16:creationId xmlns:a16="http://schemas.microsoft.com/office/drawing/2014/main" id="{FE7B5814-1A19-6EC0-B969-05FBB04C0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459" y="1413745"/>
            <a:ext cx="3747947" cy="442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341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29" y="184979"/>
            <a:ext cx="7886700" cy="994172"/>
          </a:xfrm>
        </p:spPr>
        <p:txBody>
          <a:bodyPr/>
          <a:lstStyle/>
          <a:p>
            <a:r>
              <a:rPr lang="en-US" dirty="0" err="1"/>
              <a:t>Microcalorimetry</a:t>
            </a:r>
            <a:endParaRPr lang="en-US" dirty="0"/>
          </a:p>
        </p:txBody>
      </p:sp>
      <p:pic>
        <p:nvPicPr>
          <p:cNvPr id="38" name="Content Placeholder 37">
            <a:extLst>
              <a:ext uri="{FF2B5EF4-FFF2-40B4-BE49-F238E27FC236}">
                <a16:creationId xmlns:a16="http://schemas.microsoft.com/office/drawing/2014/main" id="{8DA790B9-76DC-D8F4-3030-B21F6D7F7B8F}"/>
              </a:ext>
            </a:extLst>
          </p:cNvPr>
          <p:cNvPicPr>
            <a:picLocks noGrp="1" noChangeAspect="1"/>
          </p:cNvPicPr>
          <p:nvPr>
            <p:ph idx="1"/>
          </p:nvPr>
        </p:nvPicPr>
        <p:blipFill>
          <a:blip r:embed="rId3"/>
          <a:stretch>
            <a:fillRect/>
          </a:stretch>
        </p:blipFill>
        <p:spPr>
          <a:xfrm>
            <a:off x="2832847" y="824288"/>
            <a:ext cx="5915025" cy="2133634"/>
          </a:xfrm>
          <a:prstGeom prst="rect">
            <a:avLst/>
          </a:prstGeom>
        </p:spPr>
      </p:pic>
      <p:sp>
        <p:nvSpPr>
          <p:cNvPr id="32" name="Slide Number Placeholder 31"/>
          <p:cNvSpPr>
            <a:spLocks noGrp="1"/>
          </p:cNvSpPr>
          <p:nvPr>
            <p:ph type="sldNum" sz="quarter" idx="12"/>
          </p:nvPr>
        </p:nvSpPr>
        <p:spPr/>
        <p:txBody>
          <a:bodyPr/>
          <a:lstStyle/>
          <a:p>
            <a:fld id="{1BD4A457-E0FC-EF4F-BFEA-6BA5939DE552}" type="slidenum">
              <a:rPr lang="en-US" smtClean="0"/>
              <a:t>64</a:t>
            </a:fld>
            <a:endParaRPr lang="en-US"/>
          </a:p>
        </p:txBody>
      </p:sp>
      <p:grpSp>
        <p:nvGrpSpPr>
          <p:cNvPr id="37" name="Group 36">
            <a:extLst>
              <a:ext uri="{FF2B5EF4-FFF2-40B4-BE49-F238E27FC236}">
                <a16:creationId xmlns:a16="http://schemas.microsoft.com/office/drawing/2014/main" id="{833BD406-4D2A-D501-4327-976A6098D9F6}"/>
              </a:ext>
            </a:extLst>
          </p:cNvPr>
          <p:cNvGrpSpPr/>
          <p:nvPr/>
        </p:nvGrpSpPr>
        <p:grpSpPr>
          <a:xfrm>
            <a:off x="382789" y="3229703"/>
            <a:ext cx="2177401" cy="3212233"/>
            <a:chOff x="614360" y="3155517"/>
            <a:chExt cx="1350170" cy="1991853"/>
          </a:xfrm>
        </p:grpSpPr>
        <p:sp>
          <p:nvSpPr>
            <p:cNvPr id="6" name="Rectangle 5"/>
            <p:cNvSpPr/>
            <p:nvPr/>
          </p:nvSpPr>
          <p:spPr>
            <a:xfrm>
              <a:off x="614360" y="3390304"/>
              <a:ext cx="1158044" cy="202280"/>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7" name="Rectangle 6"/>
            <p:cNvSpPr/>
            <p:nvPr/>
          </p:nvSpPr>
          <p:spPr>
            <a:xfrm>
              <a:off x="614360" y="3187986"/>
              <a:ext cx="1158044" cy="138261"/>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8" name="Rectangle 7"/>
            <p:cNvSpPr/>
            <p:nvPr/>
          </p:nvSpPr>
          <p:spPr>
            <a:xfrm>
              <a:off x="683884" y="3326247"/>
              <a:ext cx="1016184" cy="64057"/>
            </a:xfrm>
            <a:prstGeom prst="rect">
              <a:avLst/>
            </a:prstGeom>
            <a:solidFill>
              <a:srgbClr val="B41AB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9" name="Rectangle 8"/>
            <p:cNvSpPr/>
            <p:nvPr/>
          </p:nvSpPr>
          <p:spPr>
            <a:xfrm>
              <a:off x="1178982" y="3528566"/>
              <a:ext cx="63375" cy="1186739"/>
            </a:xfrm>
            <a:prstGeom prst="rect">
              <a:avLst/>
            </a:prstGeom>
            <a:gradFill flip="none" rotWithShape="1">
              <a:gsLst>
                <a:gs pos="0">
                  <a:schemeClr val="tx1"/>
                </a:gs>
                <a:gs pos="100000">
                  <a:srgbClr val="FFFFFF"/>
                </a:gs>
                <a:gs pos="1000">
                  <a:srgbClr val="FF0000"/>
                </a:gs>
                <a:gs pos="99000">
                  <a:srgbClr val="0000FF"/>
                </a:gs>
              </a:gsLst>
              <a:lin ang="5400000" scaled="0"/>
              <a:tileRect/>
            </a:gra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0" name="Rectangle 9"/>
            <p:cNvSpPr/>
            <p:nvPr/>
          </p:nvSpPr>
          <p:spPr>
            <a:xfrm>
              <a:off x="620122" y="4703783"/>
              <a:ext cx="1158044" cy="443587"/>
            </a:xfrm>
            <a:prstGeom prst="rect">
              <a:avLst/>
            </a:prstGeom>
            <a:solidFill>
              <a:srgbClr val="0000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1" name="Trapezoid 10"/>
            <p:cNvSpPr/>
            <p:nvPr/>
          </p:nvSpPr>
          <p:spPr>
            <a:xfrm>
              <a:off x="683885" y="3805087"/>
              <a:ext cx="1028766" cy="172826"/>
            </a:xfrm>
            <a:prstGeom prst="trapezoid">
              <a:avLst/>
            </a:prstGeom>
            <a:solidFill>
              <a:srgbClr val="008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2" name="TextBox 11"/>
            <p:cNvSpPr txBox="1"/>
            <p:nvPr/>
          </p:nvSpPr>
          <p:spPr>
            <a:xfrm>
              <a:off x="795163" y="4717491"/>
              <a:ext cx="806210" cy="362609"/>
            </a:xfrm>
            <a:prstGeom prst="rect">
              <a:avLst/>
            </a:prstGeom>
            <a:noFill/>
          </p:spPr>
          <p:txBody>
            <a:bodyPr wrap="none" rtlCol="0">
              <a:spAutoFit/>
            </a:bodyPr>
            <a:lstStyle/>
            <a:p>
              <a:pPr algn="ctr"/>
              <a:r>
                <a:rPr lang="en-US" sz="1600" i="1" dirty="0">
                  <a:solidFill>
                    <a:schemeClr val="bg1"/>
                  </a:solidFill>
                  <a:cs typeface="Book Antiqua"/>
                </a:rPr>
                <a:t>Heat sink</a:t>
              </a:r>
            </a:p>
            <a:p>
              <a:pPr algn="ctr"/>
              <a:r>
                <a:rPr lang="en-US" sz="1600" i="1" dirty="0">
                  <a:solidFill>
                    <a:schemeClr val="bg1"/>
                  </a:solidFill>
                  <a:cs typeface="Book Antiqua"/>
                </a:rPr>
                <a:t>(sub-Kelvin)</a:t>
              </a:r>
            </a:p>
          </p:txBody>
        </p:sp>
        <p:sp>
          <p:nvSpPr>
            <p:cNvPr id="13" name="TextBox 12"/>
            <p:cNvSpPr txBox="1"/>
            <p:nvPr/>
          </p:nvSpPr>
          <p:spPr>
            <a:xfrm>
              <a:off x="677294" y="3767311"/>
              <a:ext cx="901514" cy="209932"/>
            </a:xfrm>
            <a:prstGeom prst="rect">
              <a:avLst/>
            </a:prstGeom>
            <a:noFill/>
          </p:spPr>
          <p:txBody>
            <a:bodyPr wrap="none" rtlCol="0">
              <a:spAutoFit/>
            </a:bodyPr>
            <a:lstStyle/>
            <a:p>
              <a:r>
                <a:rPr lang="en-US" sz="1600" i="1" dirty="0">
                  <a:solidFill>
                    <a:schemeClr val="bg1"/>
                  </a:solidFill>
                  <a:cs typeface="Book Antiqua"/>
                </a:rPr>
                <a:t>Thermometer</a:t>
              </a:r>
            </a:p>
          </p:txBody>
        </p:sp>
        <p:sp>
          <p:nvSpPr>
            <p:cNvPr id="14" name="TextBox 13"/>
            <p:cNvSpPr txBox="1"/>
            <p:nvPr/>
          </p:nvSpPr>
          <p:spPr>
            <a:xfrm>
              <a:off x="854239" y="3357085"/>
              <a:ext cx="652260" cy="209932"/>
            </a:xfrm>
            <a:prstGeom prst="rect">
              <a:avLst/>
            </a:prstGeom>
            <a:noFill/>
          </p:spPr>
          <p:txBody>
            <a:bodyPr wrap="none" rtlCol="0">
              <a:spAutoFit/>
            </a:bodyPr>
            <a:lstStyle/>
            <a:p>
              <a:r>
                <a:rPr lang="en-US" sz="1600" i="1" dirty="0">
                  <a:solidFill>
                    <a:schemeClr val="bg1"/>
                  </a:solidFill>
                  <a:cs typeface="Book Antiqua"/>
                </a:rPr>
                <a:t>Absorber</a:t>
              </a:r>
            </a:p>
          </p:txBody>
        </p:sp>
        <p:sp>
          <p:nvSpPr>
            <p:cNvPr id="15" name="TextBox 14"/>
            <p:cNvSpPr txBox="1"/>
            <p:nvPr/>
          </p:nvSpPr>
          <p:spPr>
            <a:xfrm>
              <a:off x="1251014" y="4149694"/>
              <a:ext cx="713516" cy="362609"/>
            </a:xfrm>
            <a:prstGeom prst="rect">
              <a:avLst/>
            </a:prstGeom>
            <a:noFill/>
          </p:spPr>
          <p:txBody>
            <a:bodyPr wrap="square" rtlCol="0">
              <a:spAutoFit/>
            </a:bodyPr>
            <a:lstStyle/>
            <a:p>
              <a:r>
                <a:rPr lang="en-US" sz="1600" i="1" dirty="0">
                  <a:cs typeface="Book Antiqua"/>
                </a:rPr>
                <a:t>Thermal link</a:t>
              </a:r>
            </a:p>
          </p:txBody>
        </p:sp>
        <p:sp>
          <p:nvSpPr>
            <p:cNvPr id="16" name="TextBox 15"/>
            <p:cNvSpPr txBox="1"/>
            <p:nvPr/>
          </p:nvSpPr>
          <p:spPr>
            <a:xfrm>
              <a:off x="614360" y="3155593"/>
              <a:ext cx="1249291" cy="209932"/>
            </a:xfrm>
            <a:prstGeom prst="rect">
              <a:avLst/>
            </a:prstGeom>
            <a:noFill/>
          </p:spPr>
          <p:txBody>
            <a:bodyPr wrap="square" rtlCol="0">
              <a:spAutoFit/>
            </a:bodyPr>
            <a:lstStyle/>
            <a:p>
              <a:r>
                <a:rPr lang="en-US" sz="1600" i="1" dirty="0">
                  <a:cs typeface="Book Antiqua"/>
                </a:rPr>
                <a:t>Radioisotope</a:t>
              </a:r>
            </a:p>
          </p:txBody>
        </p:sp>
        <p:sp>
          <p:nvSpPr>
            <p:cNvPr id="17" name="Rectangle 16"/>
            <p:cNvSpPr/>
            <p:nvPr/>
          </p:nvSpPr>
          <p:spPr>
            <a:xfrm>
              <a:off x="1706341" y="3298552"/>
              <a:ext cx="72336" cy="123774"/>
            </a:xfrm>
            <a:prstGeom prst="rect">
              <a:avLst/>
            </a:prstGeom>
            <a:solidFill>
              <a:srgbClr val="FF0000"/>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 name="Rectangle 17"/>
            <p:cNvSpPr/>
            <p:nvPr/>
          </p:nvSpPr>
          <p:spPr>
            <a:xfrm>
              <a:off x="617820" y="3298552"/>
              <a:ext cx="72336" cy="123774"/>
            </a:xfrm>
            <a:prstGeom prst="rect">
              <a:avLst/>
            </a:prstGeom>
            <a:solidFill>
              <a:srgbClr val="FF0000"/>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19" name="Straight Connector 18"/>
            <p:cNvCxnSpPr/>
            <p:nvPr/>
          </p:nvCxnSpPr>
          <p:spPr>
            <a:xfrm>
              <a:off x="1778676" y="3187986"/>
              <a:ext cx="1" cy="34058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0632" y="3187986"/>
              <a:ext cx="1" cy="34058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rot="636623">
              <a:off x="1557113" y="3351458"/>
              <a:ext cx="151340" cy="59658"/>
            </a:xfrm>
            <a:custGeom>
              <a:avLst/>
              <a:gdLst>
                <a:gd name="connsiteX0" fmla="*/ 0 w 222250"/>
                <a:gd name="connsiteY0" fmla="*/ 9880 h 124180"/>
                <a:gd name="connsiteX1" fmla="*/ 0 w 222250"/>
                <a:gd name="connsiteY1" fmla="*/ 9880 h 124180"/>
                <a:gd name="connsiteX2" fmla="*/ 25400 w 222250"/>
                <a:gd name="connsiteY2" fmla="*/ 355 h 124180"/>
                <a:gd name="connsiteX3" fmla="*/ 41275 w 222250"/>
                <a:gd name="connsiteY3" fmla="*/ 28930 h 124180"/>
                <a:gd name="connsiteX4" fmla="*/ 47625 w 222250"/>
                <a:gd name="connsiteY4" fmla="*/ 38455 h 124180"/>
                <a:gd name="connsiteX5" fmla="*/ 50800 w 222250"/>
                <a:gd name="connsiteY5" fmla="*/ 51155 h 124180"/>
                <a:gd name="connsiteX6" fmla="*/ 57150 w 222250"/>
                <a:gd name="connsiteY6" fmla="*/ 114655 h 124180"/>
                <a:gd name="connsiteX7" fmla="*/ 63500 w 222250"/>
                <a:gd name="connsiteY7" fmla="*/ 124180 h 124180"/>
                <a:gd name="connsiteX8" fmla="*/ 98425 w 222250"/>
                <a:gd name="connsiteY8" fmla="*/ 121005 h 124180"/>
                <a:gd name="connsiteX9" fmla="*/ 104775 w 222250"/>
                <a:gd name="connsiteY9" fmla="*/ 111480 h 124180"/>
                <a:gd name="connsiteX10" fmla="*/ 111125 w 222250"/>
                <a:gd name="connsiteY10" fmla="*/ 82905 h 124180"/>
                <a:gd name="connsiteX11" fmla="*/ 114300 w 222250"/>
                <a:gd name="connsiteY11" fmla="*/ 63855 h 124180"/>
                <a:gd name="connsiteX12" fmla="*/ 117475 w 222250"/>
                <a:gd name="connsiteY12" fmla="*/ 41630 h 124180"/>
                <a:gd name="connsiteX13" fmla="*/ 120650 w 222250"/>
                <a:gd name="connsiteY13" fmla="*/ 32105 h 124180"/>
                <a:gd name="connsiteX14" fmla="*/ 127000 w 222250"/>
                <a:gd name="connsiteY14" fmla="*/ 6705 h 124180"/>
                <a:gd name="connsiteX15" fmla="*/ 136525 w 222250"/>
                <a:gd name="connsiteY15" fmla="*/ 355 h 124180"/>
                <a:gd name="connsiteX16" fmla="*/ 158750 w 222250"/>
                <a:gd name="connsiteY16" fmla="*/ 3530 h 124180"/>
                <a:gd name="connsiteX17" fmla="*/ 174625 w 222250"/>
                <a:gd name="connsiteY17" fmla="*/ 32105 h 124180"/>
                <a:gd name="connsiteX18" fmla="*/ 184150 w 222250"/>
                <a:gd name="connsiteY18" fmla="*/ 51155 h 124180"/>
                <a:gd name="connsiteX19" fmla="*/ 190500 w 222250"/>
                <a:gd name="connsiteY19" fmla="*/ 95605 h 124180"/>
                <a:gd name="connsiteX20" fmla="*/ 193675 w 222250"/>
                <a:gd name="connsiteY20" fmla="*/ 105130 h 124180"/>
                <a:gd name="connsiteX21" fmla="*/ 203200 w 222250"/>
                <a:gd name="connsiteY21" fmla="*/ 111480 h 124180"/>
                <a:gd name="connsiteX22" fmla="*/ 222250 w 222250"/>
                <a:gd name="connsiteY22" fmla="*/ 121005 h 1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2250" h="124180">
                  <a:moveTo>
                    <a:pt x="0" y="9880"/>
                  </a:moveTo>
                  <a:lnTo>
                    <a:pt x="0" y="9880"/>
                  </a:lnTo>
                  <a:cubicBezTo>
                    <a:pt x="8467" y="6705"/>
                    <a:pt x="16628" y="-1838"/>
                    <a:pt x="25400" y="355"/>
                  </a:cubicBezTo>
                  <a:cubicBezTo>
                    <a:pt x="36841" y="3215"/>
                    <a:pt x="37053" y="20486"/>
                    <a:pt x="41275" y="28930"/>
                  </a:cubicBezTo>
                  <a:cubicBezTo>
                    <a:pt x="42982" y="32343"/>
                    <a:pt x="45508" y="35280"/>
                    <a:pt x="47625" y="38455"/>
                  </a:cubicBezTo>
                  <a:cubicBezTo>
                    <a:pt x="48683" y="42688"/>
                    <a:pt x="50386" y="46811"/>
                    <a:pt x="50800" y="51155"/>
                  </a:cubicBezTo>
                  <a:cubicBezTo>
                    <a:pt x="51127" y="54593"/>
                    <a:pt x="48841" y="98037"/>
                    <a:pt x="57150" y="114655"/>
                  </a:cubicBezTo>
                  <a:cubicBezTo>
                    <a:pt x="58857" y="118068"/>
                    <a:pt x="61383" y="121005"/>
                    <a:pt x="63500" y="124180"/>
                  </a:cubicBezTo>
                  <a:cubicBezTo>
                    <a:pt x="75142" y="123122"/>
                    <a:pt x="87252" y="124443"/>
                    <a:pt x="98425" y="121005"/>
                  </a:cubicBezTo>
                  <a:cubicBezTo>
                    <a:pt x="102072" y="119883"/>
                    <a:pt x="103272" y="114987"/>
                    <a:pt x="104775" y="111480"/>
                  </a:cubicBezTo>
                  <a:cubicBezTo>
                    <a:pt x="106384" y="107725"/>
                    <a:pt x="110649" y="85522"/>
                    <a:pt x="111125" y="82905"/>
                  </a:cubicBezTo>
                  <a:cubicBezTo>
                    <a:pt x="112277" y="76571"/>
                    <a:pt x="113321" y="70218"/>
                    <a:pt x="114300" y="63855"/>
                  </a:cubicBezTo>
                  <a:cubicBezTo>
                    <a:pt x="115438" y="56458"/>
                    <a:pt x="116007" y="48968"/>
                    <a:pt x="117475" y="41630"/>
                  </a:cubicBezTo>
                  <a:cubicBezTo>
                    <a:pt x="118131" y="38348"/>
                    <a:pt x="119838" y="35352"/>
                    <a:pt x="120650" y="32105"/>
                  </a:cubicBezTo>
                  <a:cubicBezTo>
                    <a:pt x="120866" y="31243"/>
                    <a:pt x="124361" y="10004"/>
                    <a:pt x="127000" y="6705"/>
                  </a:cubicBezTo>
                  <a:cubicBezTo>
                    <a:pt x="129384" y="3725"/>
                    <a:pt x="133350" y="2472"/>
                    <a:pt x="136525" y="355"/>
                  </a:cubicBezTo>
                  <a:cubicBezTo>
                    <a:pt x="143933" y="1413"/>
                    <a:pt x="152436" y="-488"/>
                    <a:pt x="158750" y="3530"/>
                  </a:cubicBezTo>
                  <a:cubicBezTo>
                    <a:pt x="173433" y="12873"/>
                    <a:pt x="168981" y="20818"/>
                    <a:pt x="174625" y="32105"/>
                  </a:cubicBezTo>
                  <a:cubicBezTo>
                    <a:pt x="186935" y="56724"/>
                    <a:pt x="176170" y="27214"/>
                    <a:pt x="184150" y="51155"/>
                  </a:cubicBezTo>
                  <a:cubicBezTo>
                    <a:pt x="185523" y="62140"/>
                    <a:pt x="187884" y="83834"/>
                    <a:pt x="190500" y="95605"/>
                  </a:cubicBezTo>
                  <a:cubicBezTo>
                    <a:pt x="191226" y="98872"/>
                    <a:pt x="191584" y="102517"/>
                    <a:pt x="193675" y="105130"/>
                  </a:cubicBezTo>
                  <a:cubicBezTo>
                    <a:pt x="196059" y="108110"/>
                    <a:pt x="200025" y="109363"/>
                    <a:pt x="203200" y="111480"/>
                  </a:cubicBezTo>
                  <a:cubicBezTo>
                    <a:pt x="211898" y="124527"/>
                    <a:pt x="205734" y="121005"/>
                    <a:pt x="222250" y="121005"/>
                  </a:cubicBezTo>
                </a:path>
              </a:pathLst>
            </a:custGeom>
            <a:ln>
              <a:solidFill>
                <a:srgbClr val="FFFF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23" name="Freeform 22"/>
            <p:cNvSpPr/>
            <p:nvPr/>
          </p:nvSpPr>
          <p:spPr>
            <a:xfrm rot="1591254">
              <a:off x="748427" y="3363081"/>
              <a:ext cx="161833" cy="81951"/>
            </a:xfrm>
            <a:custGeom>
              <a:avLst/>
              <a:gdLst>
                <a:gd name="connsiteX0" fmla="*/ 0 w 384175"/>
                <a:gd name="connsiteY0" fmla="*/ 23172 h 150784"/>
                <a:gd name="connsiteX1" fmla="*/ 0 w 384175"/>
                <a:gd name="connsiteY1" fmla="*/ 23172 h 150784"/>
                <a:gd name="connsiteX2" fmla="*/ 15875 w 384175"/>
                <a:gd name="connsiteY2" fmla="*/ 947 h 150784"/>
                <a:gd name="connsiteX3" fmla="*/ 31750 w 384175"/>
                <a:gd name="connsiteY3" fmla="*/ 13647 h 150784"/>
                <a:gd name="connsiteX4" fmla="*/ 38100 w 384175"/>
                <a:gd name="connsiteY4" fmla="*/ 32697 h 150784"/>
                <a:gd name="connsiteX5" fmla="*/ 41275 w 384175"/>
                <a:gd name="connsiteY5" fmla="*/ 42222 h 150784"/>
                <a:gd name="connsiteX6" fmla="*/ 44450 w 384175"/>
                <a:gd name="connsiteY6" fmla="*/ 51747 h 150784"/>
                <a:gd name="connsiteX7" fmla="*/ 50800 w 384175"/>
                <a:gd name="connsiteY7" fmla="*/ 67622 h 150784"/>
                <a:gd name="connsiteX8" fmla="*/ 57150 w 384175"/>
                <a:gd name="connsiteY8" fmla="*/ 127947 h 150784"/>
                <a:gd name="connsiteX9" fmla="*/ 63500 w 384175"/>
                <a:gd name="connsiteY9" fmla="*/ 137472 h 150784"/>
                <a:gd name="connsiteX10" fmla="*/ 82550 w 384175"/>
                <a:gd name="connsiteY10" fmla="*/ 150172 h 150784"/>
                <a:gd name="connsiteX11" fmla="*/ 101600 w 384175"/>
                <a:gd name="connsiteY11" fmla="*/ 146997 h 150784"/>
                <a:gd name="connsiteX12" fmla="*/ 104775 w 384175"/>
                <a:gd name="connsiteY12" fmla="*/ 131122 h 150784"/>
                <a:gd name="connsiteX13" fmla="*/ 114300 w 384175"/>
                <a:gd name="connsiteY13" fmla="*/ 121597 h 150784"/>
                <a:gd name="connsiteX14" fmla="*/ 120650 w 384175"/>
                <a:gd name="connsiteY14" fmla="*/ 99372 h 150784"/>
                <a:gd name="connsiteX15" fmla="*/ 123825 w 384175"/>
                <a:gd name="connsiteY15" fmla="*/ 89847 h 150784"/>
                <a:gd name="connsiteX16" fmla="*/ 130175 w 384175"/>
                <a:gd name="connsiteY16" fmla="*/ 54922 h 150784"/>
                <a:gd name="connsiteX17" fmla="*/ 136525 w 384175"/>
                <a:gd name="connsiteY17" fmla="*/ 35872 h 150784"/>
                <a:gd name="connsiteX18" fmla="*/ 139700 w 384175"/>
                <a:gd name="connsiteY18" fmla="*/ 26347 h 150784"/>
                <a:gd name="connsiteX19" fmla="*/ 149225 w 384175"/>
                <a:gd name="connsiteY19" fmla="*/ 23172 h 150784"/>
                <a:gd name="connsiteX20" fmla="*/ 171450 w 384175"/>
                <a:gd name="connsiteY20" fmla="*/ 29522 h 150784"/>
                <a:gd name="connsiteX21" fmla="*/ 184150 w 384175"/>
                <a:gd name="connsiteY21" fmla="*/ 48572 h 150784"/>
                <a:gd name="connsiteX22" fmla="*/ 193675 w 384175"/>
                <a:gd name="connsiteY22" fmla="*/ 93022 h 150784"/>
                <a:gd name="connsiteX23" fmla="*/ 196850 w 384175"/>
                <a:gd name="connsiteY23" fmla="*/ 115247 h 150784"/>
                <a:gd name="connsiteX24" fmla="*/ 203200 w 384175"/>
                <a:gd name="connsiteY24" fmla="*/ 137472 h 150784"/>
                <a:gd name="connsiteX25" fmla="*/ 225425 w 384175"/>
                <a:gd name="connsiteY25" fmla="*/ 146997 h 150784"/>
                <a:gd name="connsiteX26" fmla="*/ 241300 w 384175"/>
                <a:gd name="connsiteY26" fmla="*/ 143822 h 150784"/>
                <a:gd name="connsiteX27" fmla="*/ 254000 w 384175"/>
                <a:gd name="connsiteY27" fmla="*/ 124772 h 150784"/>
                <a:gd name="connsiteX28" fmla="*/ 260350 w 384175"/>
                <a:gd name="connsiteY28" fmla="*/ 115247 h 150784"/>
                <a:gd name="connsiteX29" fmla="*/ 263525 w 384175"/>
                <a:gd name="connsiteY29" fmla="*/ 102547 h 150784"/>
                <a:gd name="connsiteX30" fmla="*/ 266700 w 384175"/>
                <a:gd name="connsiteY30" fmla="*/ 93022 h 150784"/>
                <a:gd name="connsiteX31" fmla="*/ 269875 w 384175"/>
                <a:gd name="connsiteY31" fmla="*/ 77147 h 150784"/>
                <a:gd name="connsiteX32" fmla="*/ 276225 w 384175"/>
                <a:gd name="connsiteY32" fmla="*/ 51747 h 150784"/>
                <a:gd name="connsiteX33" fmla="*/ 279400 w 384175"/>
                <a:gd name="connsiteY33" fmla="*/ 42222 h 150784"/>
                <a:gd name="connsiteX34" fmla="*/ 285750 w 384175"/>
                <a:gd name="connsiteY34" fmla="*/ 32697 h 150784"/>
                <a:gd name="connsiteX35" fmla="*/ 304800 w 384175"/>
                <a:gd name="connsiteY35" fmla="*/ 23172 h 150784"/>
                <a:gd name="connsiteX36" fmla="*/ 320675 w 384175"/>
                <a:gd name="connsiteY36" fmla="*/ 26347 h 150784"/>
                <a:gd name="connsiteX37" fmla="*/ 333375 w 384175"/>
                <a:gd name="connsiteY37" fmla="*/ 45397 h 150784"/>
                <a:gd name="connsiteX38" fmla="*/ 336550 w 384175"/>
                <a:gd name="connsiteY38" fmla="*/ 67622 h 150784"/>
                <a:gd name="connsiteX39" fmla="*/ 339725 w 384175"/>
                <a:gd name="connsiteY39" fmla="*/ 93022 h 150784"/>
                <a:gd name="connsiteX40" fmla="*/ 342900 w 384175"/>
                <a:gd name="connsiteY40" fmla="*/ 115247 h 150784"/>
                <a:gd name="connsiteX41" fmla="*/ 355600 w 384175"/>
                <a:gd name="connsiteY41" fmla="*/ 143822 h 150784"/>
                <a:gd name="connsiteX42" fmla="*/ 365125 w 384175"/>
                <a:gd name="connsiteY42" fmla="*/ 150172 h 150784"/>
                <a:gd name="connsiteX43" fmla="*/ 384175 w 384175"/>
                <a:gd name="connsiteY43" fmla="*/ 150172 h 15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4175" h="150784">
                  <a:moveTo>
                    <a:pt x="0" y="23172"/>
                  </a:moveTo>
                  <a:lnTo>
                    <a:pt x="0" y="23172"/>
                  </a:lnTo>
                  <a:cubicBezTo>
                    <a:pt x="5292" y="15764"/>
                    <a:pt x="8592" y="6409"/>
                    <a:pt x="15875" y="947"/>
                  </a:cubicBezTo>
                  <a:cubicBezTo>
                    <a:pt x="22474" y="-4002"/>
                    <a:pt x="31007" y="11976"/>
                    <a:pt x="31750" y="13647"/>
                  </a:cubicBezTo>
                  <a:cubicBezTo>
                    <a:pt x="34468" y="19764"/>
                    <a:pt x="35983" y="26347"/>
                    <a:pt x="38100" y="32697"/>
                  </a:cubicBezTo>
                  <a:lnTo>
                    <a:pt x="41275" y="42222"/>
                  </a:lnTo>
                  <a:cubicBezTo>
                    <a:pt x="42333" y="45397"/>
                    <a:pt x="43207" y="48640"/>
                    <a:pt x="44450" y="51747"/>
                  </a:cubicBezTo>
                  <a:lnTo>
                    <a:pt x="50800" y="67622"/>
                  </a:lnTo>
                  <a:cubicBezTo>
                    <a:pt x="51091" y="72282"/>
                    <a:pt x="49220" y="112087"/>
                    <a:pt x="57150" y="127947"/>
                  </a:cubicBezTo>
                  <a:cubicBezTo>
                    <a:pt x="58857" y="131360"/>
                    <a:pt x="60628" y="134959"/>
                    <a:pt x="63500" y="137472"/>
                  </a:cubicBezTo>
                  <a:cubicBezTo>
                    <a:pt x="69243" y="142498"/>
                    <a:pt x="82550" y="150172"/>
                    <a:pt x="82550" y="150172"/>
                  </a:cubicBezTo>
                  <a:cubicBezTo>
                    <a:pt x="88900" y="149114"/>
                    <a:pt x="96712" y="151187"/>
                    <a:pt x="101600" y="146997"/>
                  </a:cubicBezTo>
                  <a:cubicBezTo>
                    <a:pt x="105697" y="143485"/>
                    <a:pt x="102362" y="135949"/>
                    <a:pt x="104775" y="131122"/>
                  </a:cubicBezTo>
                  <a:cubicBezTo>
                    <a:pt x="106783" y="127106"/>
                    <a:pt x="111125" y="124772"/>
                    <a:pt x="114300" y="121597"/>
                  </a:cubicBezTo>
                  <a:cubicBezTo>
                    <a:pt x="121913" y="98759"/>
                    <a:pt x="112677" y="127279"/>
                    <a:pt x="120650" y="99372"/>
                  </a:cubicBezTo>
                  <a:cubicBezTo>
                    <a:pt x="121569" y="96154"/>
                    <a:pt x="123099" y="93114"/>
                    <a:pt x="123825" y="89847"/>
                  </a:cubicBezTo>
                  <a:cubicBezTo>
                    <a:pt x="126729" y="76778"/>
                    <a:pt x="126708" y="67634"/>
                    <a:pt x="130175" y="54922"/>
                  </a:cubicBezTo>
                  <a:cubicBezTo>
                    <a:pt x="131936" y="48464"/>
                    <a:pt x="134408" y="42222"/>
                    <a:pt x="136525" y="35872"/>
                  </a:cubicBezTo>
                  <a:cubicBezTo>
                    <a:pt x="137583" y="32697"/>
                    <a:pt x="136525" y="27405"/>
                    <a:pt x="139700" y="26347"/>
                  </a:cubicBezTo>
                  <a:lnTo>
                    <a:pt x="149225" y="23172"/>
                  </a:lnTo>
                  <a:cubicBezTo>
                    <a:pt x="149335" y="23199"/>
                    <a:pt x="169932" y="28004"/>
                    <a:pt x="171450" y="29522"/>
                  </a:cubicBezTo>
                  <a:cubicBezTo>
                    <a:pt x="176846" y="34918"/>
                    <a:pt x="184150" y="48572"/>
                    <a:pt x="184150" y="48572"/>
                  </a:cubicBezTo>
                  <a:cubicBezTo>
                    <a:pt x="188000" y="63974"/>
                    <a:pt x="191273" y="76209"/>
                    <a:pt x="193675" y="93022"/>
                  </a:cubicBezTo>
                  <a:cubicBezTo>
                    <a:pt x="194733" y="100430"/>
                    <a:pt x="195511" y="107884"/>
                    <a:pt x="196850" y="115247"/>
                  </a:cubicBezTo>
                  <a:cubicBezTo>
                    <a:pt x="196984" y="115985"/>
                    <a:pt x="201600" y="135472"/>
                    <a:pt x="203200" y="137472"/>
                  </a:cubicBezTo>
                  <a:cubicBezTo>
                    <a:pt x="208682" y="144324"/>
                    <a:pt x="217799" y="145090"/>
                    <a:pt x="225425" y="146997"/>
                  </a:cubicBezTo>
                  <a:cubicBezTo>
                    <a:pt x="230717" y="145939"/>
                    <a:pt x="236473" y="146235"/>
                    <a:pt x="241300" y="143822"/>
                  </a:cubicBezTo>
                  <a:cubicBezTo>
                    <a:pt x="253337" y="137803"/>
                    <a:pt x="249296" y="134179"/>
                    <a:pt x="254000" y="124772"/>
                  </a:cubicBezTo>
                  <a:cubicBezTo>
                    <a:pt x="255707" y="121359"/>
                    <a:pt x="258233" y="118422"/>
                    <a:pt x="260350" y="115247"/>
                  </a:cubicBezTo>
                  <a:cubicBezTo>
                    <a:pt x="261408" y="111014"/>
                    <a:pt x="262326" y="106743"/>
                    <a:pt x="263525" y="102547"/>
                  </a:cubicBezTo>
                  <a:cubicBezTo>
                    <a:pt x="264444" y="99329"/>
                    <a:pt x="265888" y="96269"/>
                    <a:pt x="266700" y="93022"/>
                  </a:cubicBezTo>
                  <a:cubicBezTo>
                    <a:pt x="268009" y="87787"/>
                    <a:pt x="268662" y="82405"/>
                    <a:pt x="269875" y="77147"/>
                  </a:cubicBezTo>
                  <a:cubicBezTo>
                    <a:pt x="271837" y="68643"/>
                    <a:pt x="273465" y="60026"/>
                    <a:pt x="276225" y="51747"/>
                  </a:cubicBezTo>
                  <a:cubicBezTo>
                    <a:pt x="277283" y="48572"/>
                    <a:pt x="277903" y="45215"/>
                    <a:pt x="279400" y="42222"/>
                  </a:cubicBezTo>
                  <a:cubicBezTo>
                    <a:pt x="281107" y="38809"/>
                    <a:pt x="283052" y="35395"/>
                    <a:pt x="285750" y="32697"/>
                  </a:cubicBezTo>
                  <a:cubicBezTo>
                    <a:pt x="291905" y="26542"/>
                    <a:pt x="297053" y="25754"/>
                    <a:pt x="304800" y="23172"/>
                  </a:cubicBezTo>
                  <a:cubicBezTo>
                    <a:pt x="310092" y="24230"/>
                    <a:pt x="316415" y="23034"/>
                    <a:pt x="320675" y="26347"/>
                  </a:cubicBezTo>
                  <a:cubicBezTo>
                    <a:pt x="326699" y="31032"/>
                    <a:pt x="333375" y="45397"/>
                    <a:pt x="333375" y="45397"/>
                  </a:cubicBezTo>
                  <a:cubicBezTo>
                    <a:pt x="334433" y="52805"/>
                    <a:pt x="335561" y="60204"/>
                    <a:pt x="336550" y="67622"/>
                  </a:cubicBezTo>
                  <a:cubicBezTo>
                    <a:pt x="337678" y="76080"/>
                    <a:pt x="338597" y="84564"/>
                    <a:pt x="339725" y="93022"/>
                  </a:cubicBezTo>
                  <a:cubicBezTo>
                    <a:pt x="340714" y="100440"/>
                    <a:pt x="341217" y="107955"/>
                    <a:pt x="342900" y="115247"/>
                  </a:cubicBezTo>
                  <a:cubicBezTo>
                    <a:pt x="344786" y="123421"/>
                    <a:pt x="348770" y="136992"/>
                    <a:pt x="355600" y="143822"/>
                  </a:cubicBezTo>
                  <a:cubicBezTo>
                    <a:pt x="358298" y="146520"/>
                    <a:pt x="361400" y="149344"/>
                    <a:pt x="365125" y="150172"/>
                  </a:cubicBezTo>
                  <a:cubicBezTo>
                    <a:pt x="371324" y="151550"/>
                    <a:pt x="377825" y="150172"/>
                    <a:pt x="384175" y="150172"/>
                  </a:cubicBezTo>
                </a:path>
              </a:pathLst>
            </a:custGeom>
            <a:ln>
              <a:solidFill>
                <a:srgbClr val="FFFF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24" name="Freeform 23"/>
            <p:cNvSpPr/>
            <p:nvPr/>
          </p:nvSpPr>
          <p:spPr>
            <a:xfrm rot="18691322">
              <a:off x="972128" y="3253662"/>
              <a:ext cx="266973" cy="70683"/>
            </a:xfrm>
            <a:custGeom>
              <a:avLst/>
              <a:gdLst>
                <a:gd name="connsiteX0" fmla="*/ 0 w 384175"/>
                <a:gd name="connsiteY0" fmla="*/ 23172 h 150784"/>
                <a:gd name="connsiteX1" fmla="*/ 0 w 384175"/>
                <a:gd name="connsiteY1" fmla="*/ 23172 h 150784"/>
                <a:gd name="connsiteX2" fmla="*/ 15875 w 384175"/>
                <a:gd name="connsiteY2" fmla="*/ 947 h 150784"/>
                <a:gd name="connsiteX3" fmla="*/ 31750 w 384175"/>
                <a:gd name="connsiteY3" fmla="*/ 13647 h 150784"/>
                <a:gd name="connsiteX4" fmla="*/ 38100 w 384175"/>
                <a:gd name="connsiteY4" fmla="*/ 32697 h 150784"/>
                <a:gd name="connsiteX5" fmla="*/ 41275 w 384175"/>
                <a:gd name="connsiteY5" fmla="*/ 42222 h 150784"/>
                <a:gd name="connsiteX6" fmla="*/ 44450 w 384175"/>
                <a:gd name="connsiteY6" fmla="*/ 51747 h 150784"/>
                <a:gd name="connsiteX7" fmla="*/ 50800 w 384175"/>
                <a:gd name="connsiteY7" fmla="*/ 67622 h 150784"/>
                <a:gd name="connsiteX8" fmla="*/ 57150 w 384175"/>
                <a:gd name="connsiteY8" fmla="*/ 127947 h 150784"/>
                <a:gd name="connsiteX9" fmla="*/ 63500 w 384175"/>
                <a:gd name="connsiteY9" fmla="*/ 137472 h 150784"/>
                <a:gd name="connsiteX10" fmla="*/ 82550 w 384175"/>
                <a:gd name="connsiteY10" fmla="*/ 150172 h 150784"/>
                <a:gd name="connsiteX11" fmla="*/ 101600 w 384175"/>
                <a:gd name="connsiteY11" fmla="*/ 146997 h 150784"/>
                <a:gd name="connsiteX12" fmla="*/ 104775 w 384175"/>
                <a:gd name="connsiteY12" fmla="*/ 131122 h 150784"/>
                <a:gd name="connsiteX13" fmla="*/ 114300 w 384175"/>
                <a:gd name="connsiteY13" fmla="*/ 121597 h 150784"/>
                <a:gd name="connsiteX14" fmla="*/ 120650 w 384175"/>
                <a:gd name="connsiteY14" fmla="*/ 99372 h 150784"/>
                <a:gd name="connsiteX15" fmla="*/ 123825 w 384175"/>
                <a:gd name="connsiteY15" fmla="*/ 89847 h 150784"/>
                <a:gd name="connsiteX16" fmla="*/ 130175 w 384175"/>
                <a:gd name="connsiteY16" fmla="*/ 54922 h 150784"/>
                <a:gd name="connsiteX17" fmla="*/ 136525 w 384175"/>
                <a:gd name="connsiteY17" fmla="*/ 35872 h 150784"/>
                <a:gd name="connsiteX18" fmla="*/ 139700 w 384175"/>
                <a:gd name="connsiteY18" fmla="*/ 26347 h 150784"/>
                <a:gd name="connsiteX19" fmla="*/ 149225 w 384175"/>
                <a:gd name="connsiteY19" fmla="*/ 23172 h 150784"/>
                <a:gd name="connsiteX20" fmla="*/ 171450 w 384175"/>
                <a:gd name="connsiteY20" fmla="*/ 29522 h 150784"/>
                <a:gd name="connsiteX21" fmla="*/ 184150 w 384175"/>
                <a:gd name="connsiteY21" fmla="*/ 48572 h 150784"/>
                <a:gd name="connsiteX22" fmla="*/ 193675 w 384175"/>
                <a:gd name="connsiteY22" fmla="*/ 93022 h 150784"/>
                <a:gd name="connsiteX23" fmla="*/ 196850 w 384175"/>
                <a:gd name="connsiteY23" fmla="*/ 115247 h 150784"/>
                <a:gd name="connsiteX24" fmla="*/ 203200 w 384175"/>
                <a:gd name="connsiteY24" fmla="*/ 137472 h 150784"/>
                <a:gd name="connsiteX25" fmla="*/ 225425 w 384175"/>
                <a:gd name="connsiteY25" fmla="*/ 146997 h 150784"/>
                <a:gd name="connsiteX26" fmla="*/ 241300 w 384175"/>
                <a:gd name="connsiteY26" fmla="*/ 143822 h 150784"/>
                <a:gd name="connsiteX27" fmla="*/ 254000 w 384175"/>
                <a:gd name="connsiteY27" fmla="*/ 124772 h 150784"/>
                <a:gd name="connsiteX28" fmla="*/ 260350 w 384175"/>
                <a:gd name="connsiteY28" fmla="*/ 115247 h 150784"/>
                <a:gd name="connsiteX29" fmla="*/ 263525 w 384175"/>
                <a:gd name="connsiteY29" fmla="*/ 102547 h 150784"/>
                <a:gd name="connsiteX30" fmla="*/ 266700 w 384175"/>
                <a:gd name="connsiteY30" fmla="*/ 93022 h 150784"/>
                <a:gd name="connsiteX31" fmla="*/ 269875 w 384175"/>
                <a:gd name="connsiteY31" fmla="*/ 77147 h 150784"/>
                <a:gd name="connsiteX32" fmla="*/ 276225 w 384175"/>
                <a:gd name="connsiteY32" fmla="*/ 51747 h 150784"/>
                <a:gd name="connsiteX33" fmla="*/ 279400 w 384175"/>
                <a:gd name="connsiteY33" fmla="*/ 42222 h 150784"/>
                <a:gd name="connsiteX34" fmla="*/ 285750 w 384175"/>
                <a:gd name="connsiteY34" fmla="*/ 32697 h 150784"/>
                <a:gd name="connsiteX35" fmla="*/ 304800 w 384175"/>
                <a:gd name="connsiteY35" fmla="*/ 23172 h 150784"/>
                <a:gd name="connsiteX36" fmla="*/ 320675 w 384175"/>
                <a:gd name="connsiteY36" fmla="*/ 26347 h 150784"/>
                <a:gd name="connsiteX37" fmla="*/ 333375 w 384175"/>
                <a:gd name="connsiteY37" fmla="*/ 45397 h 150784"/>
                <a:gd name="connsiteX38" fmla="*/ 336550 w 384175"/>
                <a:gd name="connsiteY38" fmla="*/ 67622 h 150784"/>
                <a:gd name="connsiteX39" fmla="*/ 339725 w 384175"/>
                <a:gd name="connsiteY39" fmla="*/ 93022 h 150784"/>
                <a:gd name="connsiteX40" fmla="*/ 342900 w 384175"/>
                <a:gd name="connsiteY40" fmla="*/ 115247 h 150784"/>
                <a:gd name="connsiteX41" fmla="*/ 355600 w 384175"/>
                <a:gd name="connsiteY41" fmla="*/ 143822 h 150784"/>
                <a:gd name="connsiteX42" fmla="*/ 365125 w 384175"/>
                <a:gd name="connsiteY42" fmla="*/ 150172 h 150784"/>
                <a:gd name="connsiteX43" fmla="*/ 384175 w 384175"/>
                <a:gd name="connsiteY43" fmla="*/ 150172 h 15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4175" h="150784">
                  <a:moveTo>
                    <a:pt x="0" y="23172"/>
                  </a:moveTo>
                  <a:lnTo>
                    <a:pt x="0" y="23172"/>
                  </a:lnTo>
                  <a:cubicBezTo>
                    <a:pt x="5292" y="15764"/>
                    <a:pt x="8592" y="6409"/>
                    <a:pt x="15875" y="947"/>
                  </a:cubicBezTo>
                  <a:cubicBezTo>
                    <a:pt x="22474" y="-4002"/>
                    <a:pt x="31007" y="11976"/>
                    <a:pt x="31750" y="13647"/>
                  </a:cubicBezTo>
                  <a:cubicBezTo>
                    <a:pt x="34468" y="19764"/>
                    <a:pt x="35983" y="26347"/>
                    <a:pt x="38100" y="32697"/>
                  </a:cubicBezTo>
                  <a:lnTo>
                    <a:pt x="41275" y="42222"/>
                  </a:lnTo>
                  <a:cubicBezTo>
                    <a:pt x="42333" y="45397"/>
                    <a:pt x="43207" y="48640"/>
                    <a:pt x="44450" y="51747"/>
                  </a:cubicBezTo>
                  <a:lnTo>
                    <a:pt x="50800" y="67622"/>
                  </a:lnTo>
                  <a:cubicBezTo>
                    <a:pt x="51091" y="72282"/>
                    <a:pt x="49220" y="112087"/>
                    <a:pt x="57150" y="127947"/>
                  </a:cubicBezTo>
                  <a:cubicBezTo>
                    <a:pt x="58857" y="131360"/>
                    <a:pt x="60628" y="134959"/>
                    <a:pt x="63500" y="137472"/>
                  </a:cubicBezTo>
                  <a:cubicBezTo>
                    <a:pt x="69243" y="142498"/>
                    <a:pt x="82550" y="150172"/>
                    <a:pt x="82550" y="150172"/>
                  </a:cubicBezTo>
                  <a:cubicBezTo>
                    <a:pt x="88900" y="149114"/>
                    <a:pt x="96712" y="151187"/>
                    <a:pt x="101600" y="146997"/>
                  </a:cubicBezTo>
                  <a:cubicBezTo>
                    <a:pt x="105697" y="143485"/>
                    <a:pt x="102362" y="135949"/>
                    <a:pt x="104775" y="131122"/>
                  </a:cubicBezTo>
                  <a:cubicBezTo>
                    <a:pt x="106783" y="127106"/>
                    <a:pt x="111125" y="124772"/>
                    <a:pt x="114300" y="121597"/>
                  </a:cubicBezTo>
                  <a:cubicBezTo>
                    <a:pt x="121913" y="98759"/>
                    <a:pt x="112677" y="127279"/>
                    <a:pt x="120650" y="99372"/>
                  </a:cubicBezTo>
                  <a:cubicBezTo>
                    <a:pt x="121569" y="96154"/>
                    <a:pt x="123099" y="93114"/>
                    <a:pt x="123825" y="89847"/>
                  </a:cubicBezTo>
                  <a:cubicBezTo>
                    <a:pt x="126729" y="76778"/>
                    <a:pt x="126708" y="67634"/>
                    <a:pt x="130175" y="54922"/>
                  </a:cubicBezTo>
                  <a:cubicBezTo>
                    <a:pt x="131936" y="48464"/>
                    <a:pt x="134408" y="42222"/>
                    <a:pt x="136525" y="35872"/>
                  </a:cubicBezTo>
                  <a:cubicBezTo>
                    <a:pt x="137583" y="32697"/>
                    <a:pt x="136525" y="27405"/>
                    <a:pt x="139700" y="26347"/>
                  </a:cubicBezTo>
                  <a:lnTo>
                    <a:pt x="149225" y="23172"/>
                  </a:lnTo>
                  <a:cubicBezTo>
                    <a:pt x="149335" y="23199"/>
                    <a:pt x="169932" y="28004"/>
                    <a:pt x="171450" y="29522"/>
                  </a:cubicBezTo>
                  <a:cubicBezTo>
                    <a:pt x="176846" y="34918"/>
                    <a:pt x="184150" y="48572"/>
                    <a:pt x="184150" y="48572"/>
                  </a:cubicBezTo>
                  <a:cubicBezTo>
                    <a:pt x="188000" y="63974"/>
                    <a:pt x="191273" y="76209"/>
                    <a:pt x="193675" y="93022"/>
                  </a:cubicBezTo>
                  <a:cubicBezTo>
                    <a:pt x="194733" y="100430"/>
                    <a:pt x="195511" y="107884"/>
                    <a:pt x="196850" y="115247"/>
                  </a:cubicBezTo>
                  <a:cubicBezTo>
                    <a:pt x="196984" y="115985"/>
                    <a:pt x="201600" y="135472"/>
                    <a:pt x="203200" y="137472"/>
                  </a:cubicBezTo>
                  <a:cubicBezTo>
                    <a:pt x="208682" y="144324"/>
                    <a:pt x="217799" y="145090"/>
                    <a:pt x="225425" y="146997"/>
                  </a:cubicBezTo>
                  <a:cubicBezTo>
                    <a:pt x="230717" y="145939"/>
                    <a:pt x="236473" y="146235"/>
                    <a:pt x="241300" y="143822"/>
                  </a:cubicBezTo>
                  <a:cubicBezTo>
                    <a:pt x="253337" y="137803"/>
                    <a:pt x="249296" y="134179"/>
                    <a:pt x="254000" y="124772"/>
                  </a:cubicBezTo>
                  <a:cubicBezTo>
                    <a:pt x="255707" y="121359"/>
                    <a:pt x="258233" y="118422"/>
                    <a:pt x="260350" y="115247"/>
                  </a:cubicBezTo>
                  <a:cubicBezTo>
                    <a:pt x="261408" y="111014"/>
                    <a:pt x="262326" y="106743"/>
                    <a:pt x="263525" y="102547"/>
                  </a:cubicBezTo>
                  <a:cubicBezTo>
                    <a:pt x="264444" y="99329"/>
                    <a:pt x="265888" y="96269"/>
                    <a:pt x="266700" y="93022"/>
                  </a:cubicBezTo>
                  <a:cubicBezTo>
                    <a:pt x="268009" y="87787"/>
                    <a:pt x="268662" y="82405"/>
                    <a:pt x="269875" y="77147"/>
                  </a:cubicBezTo>
                  <a:cubicBezTo>
                    <a:pt x="271837" y="68643"/>
                    <a:pt x="273465" y="60026"/>
                    <a:pt x="276225" y="51747"/>
                  </a:cubicBezTo>
                  <a:cubicBezTo>
                    <a:pt x="277283" y="48572"/>
                    <a:pt x="277903" y="45215"/>
                    <a:pt x="279400" y="42222"/>
                  </a:cubicBezTo>
                  <a:cubicBezTo>
                    <a:pt x="281107" y="38809"/>
                    <a:pt x="283052" y="35395"/>
                    <a:pt x="285750" y="32697"/>
                  </a:cubicBezTo>
                  <a:cubicBezTo>
                    <a:pt x="291905" y="26542"/>
                    <a:pt x="297053" y="25754"/>
                    <a:pt x="304800" y="23172"/>
                  </a:cubicBezTo>
                  <a:cubicBezTo>
                    <a:pt x="310092" y="24230"/>
                    <a:pt x="316415" y="23034"/>
                    <a:pt x="320675" y="26347"/>
                  </a:cubicBezTo>
                  <a:cubicBezTo>
                    <a:pt x="326699" y="31032"/>
                    <a:pt x="333375" y="45397"/>
                    <a:pt x="333375" y="45397"/>
                  </a:cubicBezTo>
                  <a:cubicBezTo>
                    <a:pt x="334433" y="52805"/>
                    <a:pt x="335561" y="60204"/>
                    <a:pt x="336550" y="67622"/>
                  </a:cubicBezTo>
                  <a:cubicBezTo>
                    <a:pt x="337678" y="76080"/>
                    <a:pt x="338597" y="84564"/>
                    <a:pt x="339725" y="93022"/>
                  </a:cubicBezTo>
                  <a:cubicBezTo>
                    <a:pt x="340714" y="100440"/>
                    <a:pt x="341217" y="107955"/>
                    <a:pt x="342900" y="115247"/>
                  </a:cubicBezTo>
                  <a:cubicBezTo>
                    <a:pt x="344786" y="123421"/>
                    <a:pt x="348770" y="136992"/>
                    <a:pt x="355600" y="143822"/>
                  </a:cubicBezTo>
                  <a:cubicBezTo>
                    <a:pt x="358298" y="146520"/>
                    <a:pt x="361400" y="149344"/>
                    <a:pt x="365125" y="150172"/>
                  </a:cubicBezTo>
                  <a:cubicBezTo>
                    <a:pt x="371324" y="151550"/>
                    <a:pt x="377825" y="150172"/>
                    <a:pt x="384175" y="150172"/>
                  </a:cubicBezTo>
                </a:path>
              </a:pathLst>
            </a:custGeom>
            <a:ln>
              <a:solidFill>
                <a:srgbClr val="FFFF00"/>
              </a:solidFill>
              <a:headEnd type="none"/>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grpSp>
      <p:sp>
        <p:nvSpPr>
          <p:cNvPr id="25" name="Content Placeholder 2"/>
          <p:cNvSpPr txBox="1">
            <a:spLocks/>
          </p:cNvSpPr>
          <p:nvPr/>
        </p:nvSpPr>
        <p:spPr>
          <a:xfrm>
            <a:off x="4615851" y="3603696"/>
            <a:ext cx="4283366" cy="2816260"/>
          </a:xfrm>
          <a:prstGeom prst="rect">
            <a:avLst/>
          </a:prstGeom>
        </p:spPr>
        <p:txBody>
          <a:bodyPr vert="horz" lIns="68580" tIns="34290" rIns="68580" bIns="34290" rtlCol="0">
            <a:normAutofit/>
          </a:bodyPr>
          <a:lstStyle>
            <a:lvl1pPr marL="349250" indent="-349250" algn="l" defTabSz="914400" rtl="0" eaLnBrk="1" latinLnBrk="0" hangingPunct="1">
              <a:lnSpc>
                <a:spcPct val="90000"/>
              </a:lnSpc>
              <a:spcBef>
                <a:spcPts val="1000"/>
              </a:spcBef>
              <a:buClr>
                <a:srgbClr val="0070C0"/>
              </a:buClr>
              <a:buFont typeface=".LucidaGrandeUI" charset="0"/>
              <a:buChar char="◆"/>
              <a:tabLst/>
              <a:defRPr sz="2400" kern="1200">
                <a:solidFill>
                  <a:schemeClr val="tx1"/>
                </a:solidFill>
                <a:latin typeface="+mn-lt"/>
                <a:ea typeface="+mn-ea"/>
                <a:cs typeface="+mn-cs"/>
              </a:defRPr>
            </a:lvl1pPr>
            <a:lvl2pPr marL="804863" indent="-347663"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2pPr>
            <a:lvl3pPr marL="12604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3pPr>
            <a:lvl4pPr marL="1717675" indent="-346075"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4pPr>
            <a:lvl5pPr marL="2173288" indent="-344488" algn="l" defTabSz="914400" rtl="0" eaLnBrk="1" latinLnBrk="0" hangingPunct="1">
              <a:lnSpc>
                <a:spcPct val="90000"/>
              </a:lnSpc>
              <a:spcBef>
                <a:spcPts val="500"/>
              </a:spcBef>
              <a:buClr>
                <a:srgbClr val="0070C0"/>
              </a:buClr>
              <a:buFont typeface=".LucidaGrandeUI"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a:p>
            <a:pPr lvl="1">
              <a:buFont typeface="Courier New" panose="02070309020205020404" pitchFamily="49" charset="0"/>
              <a:buChar char="o"/>
            </a:pPr>
            <a:endParaRPr lang="en-US" sz="1800" dirty="0"/>
          </a:p>
        </p:txBody>
      </p:sp>
      <p:sp>
        <p:nvSpPr>
          <p:cNvPr id="39" name="TextBox 38">
            <a:extLst>
              <a:ext uri="{FF2B5EF4-FFF2-40B4-BE49-F238E27FC236}">
                <a16:creationId xmlns:a16="http://schemas.microsoft.com/office/drawing/2014/main" id="{AD87E701-F7FE-C85F-9FFD-00E523C687DB}"/>
              </a:ext>
            </a:extLst>
          </p:cNvPr>
          <p:cNvSpPr txBox="1"/>
          <p:nvPr/>
        </p:nvSpPr>
        <p:spPr>
          <a:xfrm>
            <a:off x="369689" y="1414303"/>
            <a:ext cx="2328650" cy="923330"/>
          </a:xfrm>
          <a:prstGeom prst="rect">
            <a:avLst/>
          </a:prstGeom>
          <a:noFill/>
        </p:spPr>
        <p:txBody>
          <a:bodyPr wrap="square" rtlCol="0">
            <a:spAutoFit/>
          </a:bodyPr>
          <a:lstStyle/>
          <a:p>
            <a:r>
              <a:rPr lang="en-US" baseline="30000" dirty="0"/>
              <a:t>163</a:t>
            </a:r>
            <a:r>
              <a:rPr lang="en-US" dirty="0"/>
              <a:t>Ho accelerated and implanted into absorber </a:t>
            </a:r>
            <a:r>
              <a:rPr lang="en-US" dirty="0">
                <a:sym typeface="Wingdings" pitchFamily="2" charset="2"/>
              </a:rPr>
              <a:t></a:t>
            </a:r>
            <a:endParaRPr lang="en-US" dirty="0"/>
          </a:p>
        </p:txBody>
      </p:sp>
      <p:sp>
        <p:nvSpPr>
          <p:cNvPr id="41" name="TextBox 40">
            <a:extLst>
              <a:ext uri="{FF2B5EF4-FFF2-40B4-BE49-F238E27FC236}">
                <a16:creationId xmlns:a16="http://schemas.microsoft.com/office/drawing/2014/main" id="{EBF1938A-A0E2-05E5-4777-D1FDEBB67D55}"/>
              </a:ext>
            </a:extLst>
          </p:cNvPr>
          <p:cNvSpPr txBox="1"/>
          <p:nvPr/>
        </p:nvSpPr>
        <p:spPr>
          <a:xfrm>
            <a:off x="2698339" y="5084770"/>
            <a:ext cx="6518871" cy="1477328"/>
          </a:xfrm>
          <a:prstGeom prst="rect">
            <a:avLst/>
          </a:prstGeom>
          <a:noFill/>
        </p:spPr>
        <p:txBody>
          <a:bodyPr wrap="square" rtlCol="0">
            <a:spAutoFit/>
          </a:bodyPr>
          <a:lstStyle/>
          <a:p>
            <a:r>
              <a:rPr lang="en-US" dirty="0">
                <a:sym typeface="Wingdings" pitchFamily="2" charset="2"/>
              </a:rPr>
              <a:t> </a:t>
            </a:r>
            <a:r>
              <a:rPr lang="en-US" dirty="0"/>
              <a:t>Then heat depositions read out via precise thermometry:</a:t>
            </a:r>
          </a:p>
          <a:p>
            <a:endParaRPr lang="en-US" b="1" dirty="0"/>
          </a:p>
          <a:p>
            <a:r>
              <a:rPr lang="en-US" b="1" dirty="0"/>
              <a:t>Holmes: </a:t>
            </a:r>
            <a:r>
              <a:rPr lang="en-US" dirty="0"/>
              <a:t>Transition Edge Sensors</a:t>
            </a:r>
          </a:p>
          <a:p>
            <a:endParaRPr lang="en-US" dirty="0"/>
          </a:p>
          <a:p>
            <a:r>
              <a:rPr lang="en-US" b="1" dirty="0"/>
              <a:t>Echo:</a:t>
            </a:r>
            <a:r>
              <a:rPr lang="en-US" dirty="0"/>
              <a:t> Magnetic Micro-calorimeters </a:t>
            </a:r>
          </a:p>
        </p:txBody>
      </p:sp>
      <p:pic>
        <p:nvPicPr>
          <p:cNvPr id="43" name="Picture 42">
            <a:extLst>
              <a:ext uri="{FF2B5EF4-FFF2-40B4-BE49-F238E27FC236}">
                <a16:creationId xmlns:a16="http://schemas.microsoft.com/office/drawing/2014/main" id="{CA9C5161-B1FD-02F2-027C-AB386A620F55}"/>
              </a:ext>
            </a:extLst>
          </p:cNvPr>
          <p:cNvPicPr>
            <a:picLocks noChangeAspect="1"/>
          </p:cNvPicPr>
          <p:nvPr/>
        </p:nvPicPr>
        <p:blipFill>
          <a:blip r:embed="rId4"/>
          <a:stretch>
            <a:fillRect/>
          </a:stretch>
        </p:blipFill>
        <p:spPr>
          <a:xfrm>
            <a:off x="3574198" y="2958929"/>
            <a:ext cx="2581854" cy="1909270"/>
          </a:xfrm>
          <a:prstGeom prst="rect">
            <a:avLst/>
          </a:prstGeom>
          <a:ln>
            <a:solidFill>
              <a:schemeClr val="tx1"/>
            </a:solidFill>
          </a:ln>
        </p:spPr>
      </p:pic>
      <p:pic>
        <p:nvPicPr>
          <p:cNvPr id="44" name="Picture 43">
            <a:extLst>
              <a:ext uri="{FF2B5EF4-FFF2-40B4-BE49-F238E27FC236}">
                <a16:creationId xmlns:a16="http://schemas.microsoft.com/office/drawing/2014/main" id="{45CAAD24-259A-C0F8-933C-DA888020E061}"/>
              </a:ext>
            </a:extLst>
          </p:cNvPr>
          <p:cNvPicPr>
            <a:picLocks noChangeAspect="1"/>
          </p:cNvPicPr>
          <p:nvPr/>
        </p:nvPicPr>
        <p:blipFill>
          <a:blip r:embed="rId5"/>
          <a:stretch>
            <a:fillRect/>
          </a:stretch>
        </p:blipFill>
        <p:spPr>
          <a:xfrm>
            <a:off x="6630574" y="3367477"/>
            <a:ext cx="1673479" cy="1468343"/>
          </a:xfrm>
          <a:prstGeom prst="rect">
            <a:avLst/>
          </a:prstGeom>
        </p:spPr>
      </p:pic>
      <p:pic>
        <p:nvPicPr>
          <p:cNvPr id="45" name="Picture 44">
            <a:extLst>
              <a:ext uri="{FF2B5EF4-FFF2-40B4-BE49-F238E27FC236}">
                <a16:creationId xmlns:a16="http://schemas.microsoft.com/office/drawing/2014/main" id="{FE6BFC02-5F7B-99C5-5D1C-4927934CCBEC}"/>
              </a:ext>
            </a:extLst>
          </p:cNvPr>
          <p:cNvPicPr>
            <a:picLocks noChangeAspect="1"/>
          </p:cNvPicPr>
          <p:nvPr/>
        </p:nvPicPr>
        <p:blipFill>
          <a:blip r:embed="rId6"/>
          <a:stretch>
            <a:fillRect/>
          </a:stretch>
        </p:blipFill>
        <p:spPr>
          <a:xfrm>
            <a:off x="7070040" y="3006788"/>
            <a:ext cx="1210370" cy="405124"/>
          </a:xfrm>
          <a:prstGeom prst="rect">
            <a:avLst/>
          </a:prstGeom>
        </p:spPr>
      </p:pic>
      <p:sp>
        <p:nvSpPr>
          <p:cNvPr id="46" name="Rectangle 45">
            <a:extLst>
              <a:ext uri="{FF2B5EF4-FFF2-40B4-BE49-F238E27FC236}">
                <a16:creationId xmlns:a16="http://schemas.microsoft.com/office/drawing/2014/main" id="{D25313A0-023F-F699-D50D-F3A510AB05AC}"/>
              </a:ext>
            </a:extLst>
          </p:cNvPr>
          <p:cNvSpPr/>
          <p:nvPr/>
        </p:nvSpPr>
        <p:spPr>
          <a:xfrm>
            <a:off x="6581734" y="2964337"/>
            <a:ext cx="1881638" cy="187148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071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37FE-5B42-38E3-F055-675AE6C054BF}"/>
              </a:ext>
            </a:extLst>
          </p:cNvPr>
          <p:cNvSpPr>
            <a:spLocks noGrp="1"/>
          </p:cNvSpPr>
          <p:nvPr>
            <p:ph type="title"/>
          </p:nvPr>
        </p:nvSpPr>
        <p:spPr/>
        <p:txBody>
          <a:bodyPr/>
          <a:lstStyle/>
          <a:p>
            <a:r>
              <a:rPr lang="en-US" dirty="0"/>
              <a:t>Outlook</a:t>
            </a:r>
          </a:p>
        </p:txBody>
      </p:sp>
      <p:sp>
        <p:nvSpPr>
          <p:cNvPr id="3" name="Content Placeholder 2">
            <a:extLst>
              <a:ext uri="{FF2B5EF4-FFF2-40B4-BE49-F238E27FC236}">
                <a16:creationId xmlns:a16="http://schemas.microsoft.com/office/drawing/2014/main" id="{6F056429-00AC-075D-60A1-4A256AF89A1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62C8DA9-C0BB-9027-6CB9-926978AFE1DD}"/>
              </a:ext>
            </a:extLst>
          </p:cNvPr>
          <p:cNvPicPr>
            <a:picLocks noChangeAspect="1"/>
          </p:cNvPicPr>
          <p:nvPr/>
        </p:nvPicPr>
        <p:blipFill>
          <a:blip r:embed="rId2"/>
          <a:stretch>
            <a:fillRect/>
          </a:stretch>
        </p:blipFill>
        <p:spPr>
          <a:xfrm>
            <a:off x="80755" y="797758"/>
            <a:ext cx="8982490" cy="5575610"/>
          </a:xfrm>
          <a:prstGeom prst="rect">
            <a:avLst/>
          </a:prstGeom>
          <a:ln>
            <a:solidFill>
              <a:srgbClr val="002060"/>
            </a:solidFill>
          </a:ln>
        </p:spPr>
      </p:pic>
      <p:sp>
        <p:nvSpPr>
          <p:cNvPr id="5" name="TextBox 4">
            <a:extLst>
              <a:ext uri="{FF2B5EF4-FFF2-40B4-BE49-F238E27FC236}">
                <a16:creationId xmlns:a16="http://schemas.microsoft.com/office/drawing/2014/main" id="{897D6545-BE9A-6FA1-58EB-3A5A495C3DBB}"/>
              </a:ext>
            </a:extLst>
          </p:cNvPr>
          <p:cNvSpPr txBox="1"/>
          <p:nvPr/>
        </p:nvSpPr>
        <p:spPr>
          <a:xfrm>
            <a:off x="490654" y="267629"/>
            <a:ext cx="2455480" cy="369332"/>
          </a:xfrm>
          <a:prstGeom prst="rect">
            <a:avLst/>
          </a:prstGeom>
          <a:noFill/>
        </p:spPr>
        <p:txBody>
          <a:bodyPr wrap="none" rtlCol="0">
            <a:spAutoFit/>
          </a:bodyPr>
          <a:lstStyle/>
          <a:p>
            <a:r>
              <a:rPr lang="en-US" b="1" i="1" dirty="0"/>
              <a:t>From Neutrino2024:</a:t>
            </a:r>
          </a:p>
        </p:txBody>
      </p:sp>
      <p:sp>
        <p:nvSpPr>
          <p:cNvPr id="6" name="Slide Number Placeholder 5">
            <a:extLst>
              <a:ext uri="{FF2B5EF4-FFF2-40B4-BE49-F238E27FC236}">
                <a16:creationId xmlns:a16="http://schemas.microsoft.com/office/drawing/2014/main" id="{AEA63369-4898-9B11-9AEB-8D8D9AEE1D54}"/>
              </a:ext>
            </a:extLst>
          </p:cNvPr>
          <p:cNvSpPr>
            <a:spLocks noGrp="1"/>
          </p:cNvSpPr>
          <p:nvPr>
            <p:ph type="sldNum" sz="quarter" idx="12"/>
          </p:nvPr>
        </p:nvSpPr>
        <p:spPr/>
        <p:txBody>
          <a:bodyPr/>
          <a:lstStyle/>
          <a:p>
            <a:fld id="{306A001B-3330-0649-BA62-464FB54B8A89}" type="slidenum">
              <a:rPr lang="en-US" smtClean="0"/>
              <a:t>65</a:t>
            </a:fld>
            <a:endParaRPr lang="en-US"/>
          </a:p>
        </p:txBody>
      </p:sp>
    </p:spTree>
    <p:extLst>
      <p:ext uri="{BB962C8B-B14F-4D97-AF65-F5344CB8AC3E}">
        <p14:creationId xmlns:p14="http://schemas.microsoft.com/office/powerpoint/2010/main" val="3076371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B1FB-B669-E382-9B56-5E3D425583A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130C12B-61B6-85C9-1352-CABDF7BB707A}"/>
              </a:ext>
            </a:extLst>
          </p:cNvPr>
          <p:cNvSpPr>
            <a:spLocks noGrp="1"/>
          </p:cNvSpPr>
          <p:nvPr>
            <p:ph idx="1"/>
          </p:nvPr>
        </p:nvSpPr>
        <p:spPr>
          <a:xfrm>
            <a:off x="685800" y="1932222"/>
            <a:ext cx="8277606" cy="4050792"/>
          </a:xfrm>
        </p:spPr>
        <p:txBody>
          <a:bodyPr>
            <a:normAutofit/>
          </a:bodyPr>
          <a:lstStyle/>
          <a:p>
            <a:r>
              <a:rPr lang="en-US" dirty="0"/>
              <a:t>Neutrinos were invented as a “desperate remedy” to understand the energy spectrum of beta decay.</a:t>
            </a:r>
          </a:p>
          <a:p>
            <a:endParaRPr lang="en-US" dirty="0"/>
          </a:p>
          <a:p>
            <a:r>
              <a:rPr lang="en-US" dirty="0"/>
              <a:t>They were then detected via beta decays from fission products in reactors.</a:t>
            </a:r>
          </a:p>
          <a:p>
            <a:endParaRPr lang="en-US" dirty="0"/>
          </a:p>
          <a:p>
            <a:r>
              <a:rPr lang="en-US" dirty="0"/>
              <a:t>The end-point of beta decay is a powerful tool to try to measure the absolute value of the neutrino mass.</a:t>
            </a:r>
          </a:p>
          <a:p>
            <a:endParaRPr lang="en-US" dirty="0"/>
          </a:p>
          <a:p>
            <a:r>
              <a:rPr lang="en-US" dirty="0"/>
              <a:t>We have much work to do, both experimentally and theoretically, to understand the ~130 year old beta decay process.</a:t>
            </a:r>
          </a:p>
        </p:txBody>
      </p:sp>
      <p:sp>
        <p:nvSpPr>
          <p:cNvPr id="4" name="Slide Number Placeholder 3">
            <a:extLst>
              <a:ext uri="{FF2B5EF4-FFF2-40B4-BE49-F238E27FC236}">
                <a16:creationId xmlns:a16="http://schemas.microsoft.com/office/drawing/2014/main" id="{8F47A8F4-A048-5AC6-A437-B7A6D8F842DD}"/>
              </a:ext>
            </a:extLst>
          </p:cNvPr>
          <p:cNvSpPr>
            <a:spLocks noGrp="1"/>
          </p:cNvSpPr>
          <p:nvPr>
            <p:ph type="sldNum" sz="quarter" idx="12"/>
          </p:nvPr>
        </p:nvSpPr>
        <p:spPr/>
        <p:txBody>
          <a:bodyPr/>
          <a:lstStyle/>
          <a:p>
            <a:fld id="{306A001B-3330-0649-BA62-464FB54B8A89}" type="slidenum">
              <a:rPr lang="en-US" smtClean="0"/>
              <a:t>66</a:t>
            </a:fld>
            <a:endParaRPr lang="en-US"/>
          </a:p>
        </p:txBody>
      </p:sp>
    </p:spTree>
    <p:extLst>
      <p:ext uri="{BB962C8B-B14F-4D97-AF65-F5344CB8AC3E}">
        <p14:creationId xmlns:p14="http://schemas.microsoft.com/office/powerpoint/2010/main" val="1368929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8714" y="857250"/>
            <a:ext cx="3572287" cy="5143500"/>
          </a:xfrm>
          <a:prstGeom prst="rect">
            <a:avLst/>
          </a:prstGeom>
        </p:spPr>
      </p:pic>
      <p:sp>
        <p:nvSpPr>
          <p:cNvPr id="5" name="Rectangle 4"/>
          <p:cNvSpPr/>
          <p:nvPr/>
        </p:nvSpPr>
        <p:spPr>
          <a:xfrm>
            <a:off x="310055" y="243512"/>
            <a:ext cx="8523890" cy="6186309"/>
          </a:xfrm>
          <a:prstGeom prst="rect">
            <a:avLst/>
          </a:prstGeom>
          <a:solidFill>
            <a:schemeClr val="bg2"/>
          </a:solidFill>
          <a:ln>
            <a:solidFill>
              <a:schemeClr val="tx1"/>
            </a:solidFill>
          </a:ln>
        </p:spPr>
        <p:txBody>
          <a:bodyPr wrap="square">
            <a:spAutoFit/>
          </a:bodyPr>
          <a:lstStyle/>
          <a:p>
            <a:r>
              <a:rPr lang="en-US" sz="1200" b="1" dirty="0"/>
              <a:t>Dear Radioactive Ladies and Gentlemen,</a:t>
            </a:r>
          </a:p>
          <a:p>
            <a:endParaRPr lang="en-US" sz="1200" dirty="0"/>
          </a:p>
          <a:p>
            <a:r>
              <a:rPr lang="en-US" sz="1200" dirty="0"/>
              <a:t>As the bearer of these lines, to whom I graciously ask you to listen, will explain to you in more detail, because of the "wrong" statistics of the N- and Li-6 nuclei and the continuous beta spectrum, I have hit upon a desperate remedy to save the "exchange theorem" (1) of statistics and the law of conservation of energy. </a:t>
            </a:r>
            <a:r>
              <a:rPr lang="en-US" sz="1200" b="1" dirty="0">
                <a:solidFill>
                  <a:srgbClr val="FF0000"/>
                </a:solidFill>
              </a:rPr>
              <a:t>Namely, the possibility that in the nuclei there could exist electrically neutral particles, which I will call neutrons, that have spin 1/2 and obey the exclusion principle and that further differ from light quanta in that they do not travel with the velocity of light.</a:t>
            </a:r>
          </a:p>
          <a:p>
            <a:endParaRPr lang="en-US" sz="1200" b="1" dirty="0">
              <a:solidFill>
                <a:srgbClr val="FF0000"/>
              </a:solidFill>
            </a:endParaRPr>
          </a:p>
          <a:p>
            <a:r>
              <a:rPr lang="en-US" sz="1200" dirty="0"/>
              <a:t>The mass of the neutrons should be of the same order of magnitude as the electron mass and in any event not larger than 0.01 proton mass. - The continuous beta spectrum would then make sense with the assumption that in beta decay, in addition to the electron, a neutron is emitted such that the sum of the energies of neutron and electron is constant.</a:t>
            </a:r>
          </a:p>
          <a:p>
            <a:endParaRPr lang="en-US" sz="1200" dirty="0"/>
          </a:p>
          <a:p>
            <a:r>
              <a:rPr lang="en-US" sz="1200" dirty="0"/>
              <a:t>Now it is also a question of which forces act upon neutrons. For me, the most likely model for the neutron seems to be, for wave-mechanical reasons (the bearer of these lines knows more), that the neutron at rest is a magnetic dipole with a certain moment μ. </a:t>
            </a:r>
            <a:r>
              <a:rPr lang="en-US" sz="1200" b="1" dirty="0">
                <a:solidFill>
                  <a:srgbClr val="0070C0"/>
                </a:solidFill>
              </a:rPr>
              <a:t>The experiments seem to require that the ionizing effect of such a neutron can not be bigger than the one of a gamma-ray, and then μ is probably not allowed to be larger than e • (10-13cm).</a:t>
            </a:r>
          </a:p>
          <a:p>
            <a:endParaRPr lang="en-US" sz="1200" dirty="0"/>
          </a:p>
          <a:p>
            <a:r>
              <a:rPr lang="en-US" sz="1200" dirty="0"/>
              <a:t>But so far I do not dare to publish anything about this idea, and trustfully turn first to you, dear radioactive people, with the question of how likely it is to find experimental evidence for such a neutron if it would have the same or perhaps a 10 times larger ability to get through [material] than a gamma-ray.</a:t>
            </a:r>
          </a:p>
          <a:p>
            <a:endParaRPr lang="en-US" sz="1200" dirty="0"/>
          </a:p>
          <a:p>
            <a:r>
              <a:rPr lang="en-US" sz="1200" dirty="0"/>
              <a:t>I admit that my remedy may seem almost improbable because one probably would have seen those neutrons, if they exist, for a long time. But nothing ventured, nothing gained, and the seriousness of the situation, due to the continuous structure of the beta spectrum, is illuminated by a remark of my honored predecessor, </a:t>
            </a:r>
            <a:r>
              <a:rPr lang="en-US" sz="1200" dirty="0" err="1"/>
              <a:t>Mr</a:t>
            </a:r>
            <a:r>
              <a:rPr lang="en-US" sz="1200" dirty="0"/>
              <a:t> Debye, who told me recently in </a:t>
            </a:r>
            <a:r>
              <a:rPr lang="en-US" sz="1200" dirty="0" err="1"/>
              <a:t>Bruxelles</a:t>
            </a:r>
            <a:r>
              <a:rPr lang="en-US" sz="1200" dirty="0"/>
              <a:t>: "Oh, It's better not to think about this at all, like new taxes." Therefore one should seriously discuss every way of rescue.</a:t>
            </a:r>
          </a:p>
          <a:p>
            <a:endParaRPr lang="en-US" sz="1200" dirty="0"/>
          </a:p>
          <a:p>
            <a:r>
              <a:rPr lang="en-US" sz="1200" dirty="0"/>
              <a:t> Thus, dear radioactive people, scrutinize and judge. - Unfortunately, I cannot personally appear in </a:t>
            </a:r>
            <a:r>
              <a:rPr lang="en-US" sz="1200" dirty="0" err="1"/>
              <a:t>Tübingen</a:t>
            </a:r>
            <a:r>
              <a:rPr lang="en-US" sz="1200" dirty="0"/>
              <a:t> since I am indispensable here in </a:t>
            </a:r>
            <a:r>
              <a:rPr lang="en-US" sz="1200" dirty="0" err="1"/>
              <a:t>Zürich</a:t>
            </a:r>
            <a:r>
              <a:rPr lang="en-US" sz="1200" dirty="0"/>
              <a:t> because of a ball on the night from December 6 to 7. With my best regards to you, and also to Mr. Back, your humble servant</a:t>
            </a:r>
          </a:p>
          <a:p>
            <a:endParaRPr lang="en-US" sz="1200" dirty="0"/>
          </a:p>
          <a:p>
            <a:r>
              <a:rPr lang="en-US" sz="1200" dirty="0"/>
              <a:t>signed W. Pauli</a:t>
            </a:r>
          </a:p>
        </p:txBody>
      </p:sp>
      <p:sp>
        <p:nvSpPr>
          <p:cNvPr id="2" name="Slide Number Placeholder 1">
            <a:extLst>
              <a:ext uri="{FF2B5EF4-FFF2-40B4-BE49-F238E27FC236}">
                <a16:creationId xmlns:a16="http://schemas.microsoft.com/office/drawing/2014/main" id="{A46D8526-9A78-C844-9DAC-845DC0038D3B}"/>
              </a:ext>
            </a:extLst>
          </p:cNvPr>
          <p:cNvSpPr>
            <a:spLocks noGrp="1"/>
          </p:cNvSpPr>
          <p:nvPr>
            <p:ph type="sldNum" sz="quarter" idx="12"/>
          </p:nvPr>
        </p:nvSpPr>
        <p:spPr/>
        <p:txBody>
          <a:bodyPr/>
          <a:lstStyle/>
          <a:p>
            <a:fld id="{306A001B-3330-0649-BA62-464FB54B8A89}" type="slidenum">
              <a:rPr lang="en-US" smtClean="0"/>
              <a:t>7</a:t>
            </a:fld>
            <a:endParaRPr lang="en-US"/>
          </a:p>
        </p:txBody>
      </p:sp>
    </p:spTree>
    <p:extLst>
      <p:ext uri="{BB962C8B-B14F-4D97-AF65-F5344CB8AC3E}">
        <p14:creationId xmlns:p14="http://schemas.microsoft.com/office/powerpoint/2010/main" val="1862141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34" y="-157906"/>
            <a:ext cx="7772400" cy="1609344"/>
          </a:xfrm>
        </p:spPr>
        <p:txBody>
          <a:bodyPr/>
          <a:lstStyle/>
          <a:p>
            <a:r>
              <a:rPr lang="en-US" dirty="0"/>
              <a:t>Fermi Theory</a:t>
            </a:r>
          </a:p>
        </p:txBody>
      </p:sp>
      <p:sp>
        <p:nvSpPr>
          <p:cNvPr id="3" name="Content Placeholder 2"/>
          <p:cNvSpPr>
            <a:spLocks noGrp="1"/>
          </p:cNvSpPr>
          <p:nvPr>
            <p:ph idx="1"/>
          </p:nvPr>
        </p:nvSpPr>
        <p:spPr>
          <a:xfrm>
            <a:off x="289952" y="1185700"/>
            <a:ext cx="6375253" cy="3394472"/>
          </a:xfrm>
        </p:spPr>
        <p:txBody>
          <a:bodyPr>
            <a:normAutofit/>
          </a:bodyPr>
          <a:lstStyle/>
          <a:p>
            <a:pPr marL="0" indent="0">
              <a:buNone/>
            </a:pPr>
            <a:r>
              <a:rPr lang="en-US" sz="1800" dirty="0"/>
              <a:t>Fundamental theory of beta decays was developed by Fermi, through analogy with electromagnetism:</a:t>
            </a:r>
          </a:p>
        </p:txBody>
      </p:sp>
      <p:pic>
        <p:nvPicPr>
          <p:cNvPr id="3074" name="Picture 2" descr="Mondadori Portfolio">
            <a:extLst>
              <a:ext uri="{FF2B5EF4-FFF2-40B4-BE49-F238E27FC236}">
                <a16:creationId xmlns:a16="http://schemas.microsoft.com/office/drawing/2014/main" id="{B1C32041-73F7-6F5C-89C4-1F37EB847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205" y="207633"/>
            <a:ext cx="2377540" cy="3007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67610E-58A1-60E8-A3C6-EFD60E2D69A3}"/>
              </a:ext>
            </a:extLst>
          </p:cNvPr>
          <p:cNvSpPr txBox="1"/>
          <p:nvPr/>
        </p:nvSpPr>
        <p:spPr>
          <a:xfrm>
            <a:off x="7477924" y="3215238"/>
            <a:ext cx="1680845" cy="369332"/>
          </a:xfrm>
          <a:prstGeom prst="rect">
            <a:avLst/>
          </a:prstGeom>
          <a:noFill/>
        </p:spPr>
        <p:txBody>
          <a:bodyPr wrap="none" rtlCol="0">
            <a:spAutoFit/>
          </a:bodyPr>
          <a:lstStyle/>
          <a:p>
            <a:r>
              <a:rPr lang="en-US" b="1" dirty="0"/>
              <a:t>Enrico Fermi</a:t>
            </a:r>
          </a:p>
        </p:txBody>
      </p:sp>
      <p:sp>
        <p:nvSpPr>
          <p:cNvPr id="7" name="Slide Number Placeholder 6">
            <a:extLst>
              <a:ext uri="{FF2B5EF4-FFF2-40B4-BE49-F238E27FC236}">
                <a16:creationId xmlns:a16="http://schemas.microsoft.com/office/drawing/2014/main" id="{C6D516AE-95D2-6C9E-7F71-F262E32AA269}"/>
              </a:ext>
            </a:extLst>
          </p:cNvPr>
          <p:cNvSpPr>
            <a:spLocks noGrp="1"/>
          </p:cNvSpPr>
          <p:nvPr>
            <p:ph type="sldNum" sz="quarter" idx="12"/>
          </p:nvPr>
        </p:nvSpPr>
        <p:spPr/>
        <p:txBody>
          <a:bodyPr/>
          <a:lstStyle/>
          <a:p>
            <a:fld id="{306A001B-3330-0649-BA62-464FB54B8A89}" type="slidenum">
              <a:rPr lang="en-US" smtClean="0"/>
              <a:t>8</a:t>
            </a:fld>
            <a:endParaRPr lang="en-US"/>
          </a:p>
        </p:txBody>
      </p:sp>
      <p:sp>
        <p:nvSpPr>
          <p:cNvPr id="17" name="TextBox 16">
            <a:extLst>
              <a:ext uri="{FF2B5EF4-FFF2-40B4-BE49-F238E27FC236}">
                <a16:creationId xmlns:a16="http://schemas.microsoft.com/office/drawing/2014/main" id="{1AFD0CFF-0501-FFAE-16FA-2943AB0A9E06}"/>
              </a:ext>
            </a:extLst>
          </p:cNvPr>
          <p:cNvSpPr txBox="1"/>
          <p:nvPr/>
        </p:nvSpPr>
        <p:spPr>
          <a:xfrm>
            <a:off x="1178828" y="3911781"/>
            <a:ext cx="7979941" cy="338554"/>
          </a:xfrm>
          <a:prstGeom prst="rect">
            <a:avLst/>
          </a:prstGeom>
          <a:noFill/>
        </p:spPr>
        <p:txBody>
          <a:bodyPr wrap="none" rtlCol="0">
            <a:spAutoFit/>
          </a:bodyPr>
          <a:lstStyle/>
          <a:p>
            <a:r>
              <a:rPr lang="en-US" sz="1600" i="1" dirty="0">
                <a:solidFill>
                  <a:srgbClr val="00B050"/>
                </a:solidFill>
              </a:rPr>
              <a:t>(</a:t>
            </a:r>
            <a:r>
              <a:rPr lang="en-US" sz="1600" i="1" dirty="0" err="1">
                <a:solidFill>
                  <a:srgbClr val="00B050"/>
                </a:solidFill>
              </a:rPr>
              <a:t>nb</a:t>
            </a:r>
            <a:r>
              <a:rPr lang="en-US" sz="1600" i="1" dirty="0">
                <a:solidFill>
                  <a:srgbClr val="00B050"/>
                </a:solidFill>
              </a:rPr>
              <a:t> this is an era before Feynman diagrams… think instead about interacting currents)</a:t>
            </a:r>
          </a:p>
        </p:txBody>
      </p:sp>
      <p:cxnSp>
        <p:nvCxnSpPr>
          <p:cNvPr id="50" name="Straight Connector 49">
            <a:extLst>
              <a:ext uri="{FF2B5EF4-FFF2-40B4-BE49-F238E27FC236}">
                <a16:creationId xmlns:a16="http://schemas.microsoft.com/office/drawing/2014/main" id="{AB059AEA-956E-3949-7408-60508B8652CE}"/>
              </a:ext>
            </a:extLst>
          </p:cNvPr>
          <p:cNvCxnSpPr/>
          <p:nvPr/>
        </p:nvCxnSpPr>
        <p:spPr>
          <a:xfrm>
            <a:off x="3362080" y="2540529"/>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F326EDE-4AFD-D8DF-C3A3-A68EEB5D727E}"/>
              </a:ext>
            </a:extLst>
          </p:cNvPr>
          <p:cNvCxnSpPr>
            <a:cxnSpLocks/>
          </p:cNvCxnSpPr>
          <p:nvPr/>
        </p:nvCxnSpPr>
        <p:spPr>
          <a:xfrm flipV="1">
            <a:off x="4486687" y="1857357"/>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E75C227-07F3-C3D7-D162-8A56B0719247}"/>
              </a:ext>
            </a:extLst>
          </p:cNvPr>
          <p:cNvCxnSpPr/>
          <p:nvPr/>
        </p:nvCxnSpPr>
        <p:spPr>
          <a:xfrm>
            <a:off x="3325294" y="2409151"/>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846139-7A42-7935-72E3-3B4B5CECE5E8}"/>
              </a:ext>
            </a:extLst>
          </p:cNvPr>
          <p:cNvCxnSpPr>
            <a:cxnSpLocks/>
          </p:cNvCxnSpPr>
          <p:nvPr/>
        </p:nvCxnSpPr>
        <p:spPr>
          <a:xfrm flipV="1">
            <a:off x="4449901" y="1725979"/>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55755D2-797A-90CA-66BF-AEF89FB44495}"/>
              </a:ext>
            </a:extLst>
          </p:cNvPr>
          <p:cNvCxnSpPr/>
          <p:nvPr/>
        </p:nvCxnSpPr>
        <p:spPr>
          <a:xfrm>
            <a:off x="250414" y="2711579"/>
            <a:ext cx="112460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44B08C-7AAC-B654-CF2E-09937CCD5A10}"/>
              </a:ext>
            </a:extLst>
          </p:cNvPr>
          <p:cNvCxnSpPr>
            <a:cxnSpLocks/>
          </p:cNvCxnSpPr>
          <p:nvPr/>
        </p:nvCxnSpPr>
        <p:spPr>
          <a:xfrm flipV="1">
            <a:off x="1375021" y="2028407"/>
            <a:ext cx="603427" cy="6831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9EEAD2E-E7C1-9C75-1E50-44B615FF90F2}"/>
              </a:ext>
            </a:extLst>
          </p:cNvPr>
          <p:cNvCxnSpPr>
            <a:cxnSpLocks/>
          </p:cNvCxnSpPr>
          <p:nvPr/>
        </p:nvCxnSpPr>
        <p:spPr>
          <a:xfrm flipV="1">
            <a:off x="767256" y="2937552"/>
            <a:ext cx="708407" cy="7852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2E67DA-612B-0D82-DB76-C303314D6FD4}"/>
              </a:ext>
            </a:extLst>
          </p:cNvPr>
          <p:cNvCxnSpPr>
            <a:cxnSpLocks/>
          </p:cNvCxnSpPr>
          <p:nvPr/>
        </p:nvCxnSpPr>
        <p:spPr>
          <a:xfrm>
            <a:off x="1475663" y="2937552"/>
            <a:ext cx="101529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FCECC04-FB31-99EE-8CCB-2F6E70D407A1}"/>
              </a:ext>
            </a:extLst>
          </p:cNvPr>
          <p:cNvCxnSpPr/>
          <p:nvPr/>
        </p:nvCxnSpPr>
        <p:spPr>
          <a:xfrm>
            <a:off x="3409376" y="2661397"/>
            <a:ext cx="112460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BB8911B-1332-6E65-B4E9-A9FDE71ED2D8}"/>
              </a:ext>
            </a:extLst>
          </p:cNvPr>
          <p:cNvCxnSpPr>
            <a:cxnSpLocks/>
          </p:cNvCxnSpPr>
          <p:nvPr/>
        </p:nvCxnSpPr>
        <p:spPr>
          <a:xfrm flipV="1">
            <a:off x="4533983" y="1978225"/>
            <a:ext cx="603427" cy="68317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1A9EB94-F6F1-833B-C032-5AB8A281FDCA}"/>
              </a:ext>
            </a:extLst>
          </p:cNvPr>
          <p:cNvCxnSpPr>
            <a:cxnSpLocks/>
          </p:cNvCxnSpPr>
          <p:nvPr/>
        </p:nvCxnSpPr>
        <p:spPr>
          <a:xfrm flipH="1" flipV="1">
            <a:off x="4634625" y="2887370"/>
            <a:ext cx="785486" cy="69654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E38A96-1EB4-09E6-BDFD-59706B552B3E}"/>
              </a:ext>
            </a:extLst>
          </p:cNvPr>
          <p:cNvCxnSpPr>
            <a:cxnSpLocks/>
          </p:cNvCxnSpPr>
          <p:nvPr/>
        </p:nvCxnSpPr>
        <p:spPr>
          <a:xfrm>
            <a:off x="4634625" y="2887370"/>
            <a:ext cx="101529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9CCF35D-12C2-7FB0-1A10-E513BD9E2AA9}"/>
              </a:ext>
            </a:extLst>
          </p:cNvPr>
          <p:cNvSpPr txBox="1"/>
          <p:nvPr/>
        </p:nvSpPr>
        <p:spPr>
          <a:xfrm>
            <a:off x="212834" y="1889331"/>
            <a:ext cx="598241" cy="369332"/>
          </a:xfrm>
          <a:prstGeom prst="rect">
            <a:avLst/>
          </a:prstGeom>
          <a:noFill/>
        </p:spPr>
        <p:txBody>
          <a:bodyPr wrap="none" rtlCol="0">
            <a:spAutoFit/>
          </a:bodyPr>
          <a:lstStyle/>
          <a:p>
            <a:r>
              <a:rPr lang="en-US" dirty="0"/>
              <a:t>EM:</a:t>
            </a:r>
          </a:p>
        </p:txBody>
      </p:sp>
      <p:sp>
        <p:nvSpPr>
          <p:cNvPr id="63" name="TextBox 62">
            <a:extLst>
              <a:ext uri="{FF2B5EF4-FFF2-40B4-BE49-F238E27FC236}">
                <a16:creationId xmlns:a16="http://schemas.microsoft.com/office/drawing/2014/main" id="{8A3640A6-C1BC-13DE-855C-F2F1A76F1D6A}"/>
              </a:ext>
            </a:extLst>
          </p:cNvPr>
          <p:cNvSpPr txBox="1"/>
          <p:nvPr/>
        </p:nvSpPr>
        <p:spPr>
          <a:xfrm>
            <a:off x="3067489" y="1857294"/>
            <a:ext cx="1169103" cy="369332"/>
          </a:xfrm>
          <a:prstGeom prst="rect">
            <a:avLst/>
          </a:prstGeom>
          <a:noFill/>
        </p:spPr>
        <p:txBody>
          <a:bodyPr wrap="none" rtlCol="0">
            <a:spAutoFit/>
          </a:bodyPr>
          <a:lstStyle/>
          <a:p>
            <a:r>
              <a:rPr lang="el-GR" dirty="0"/>
              <a:t>β</a:t>
            </a:r>
            <a:r>
              <a:rPr lang="en-US" dirty="0"/>
              <a:t>+ decay</a:t>
            </a:r>
          </a:p>
        </p:txBody>
      </p:sp>
      <p:sp>
        <p:nvSpPr>
          <p:cNvPr id="3072" name="Bent Arrow 3071">
            <a:extLst>
              <a:ext uri="{FF2B5EF4-FFF2-40B4-BE49-F238E27FC236}">
                <a16:creationId xmlns:a16="http://schemas.microsoft.com/office/drawing/2014/main" id="{E684DA46-3C0E-04F5-7C94-993D9AC34111}"/>
              </a:ext>
            </a:extLst>
          </p:cNvPr>
          <p:cNvSpPr/>
          <p:nvPr/>
        </p:nvSpPr>
        <p:spPr>
          <a:xfrm rot="1142725">
            <a:off x="1416779" y="3025710"/>
            <a:ext cx="373197" cy="31853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3" name="Bent Arrow 3072">
            <a:extLst>
              <a:ext uri="{FF2B5EF4-FFF2-40B4-BE49-F238E27FC236}">
                <a16:creationId xmlns:a16="http://schemas.microsoft.com/office/drawing/2014/main" id="{BF6A28E1-BABC-3477-2CD5-3CC8616260BD}"/>
              </a:ext>
            </a:extLst>
          </p:cNvPr>
          <p:cNvSpPr/>
          <p:nvPr/>
        </p:nvSpPr>
        <p:spPr>
          <a:xfrm rot="17230600" flipV="1">
            <a:off x="1100275" y="2287735"/>
            <a:ext cx="333760" cy="33876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5" name="Bent Arrow 3074">
            <a:extLst>
              <a:ext uri="{FF2B5EF4-FFF2-40B4-BE49-F238E27FC236}">
                <a16:creationId xmlns:a16="http://schemas.microsoft.com/office/drawing/2014/main" id="{E184CE8A-138A-F46D-3EFC-922B25F3510B}"/>
              </a:ext>
            </a:extLst>
          </p:cNvPr>
          <p:cNvSpPr/>
          <p:nvPr/>
        </p:nvSpPr>
        <p:spPr>
          <a:xfrm rot="20933374">
            <a:off x="5038349" y="2910822"/>
            <a:ext cx="373197" cy="318539"/>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6" name="Bent Arrow 3075">
            <a:extLst>
              <a:ext uri="{FF2B5EF4-FFF2-40B4-BE49-F238E27FC236}">
                <a16:creationId xmlns:a16="http://schemas.microsoft.com/office/drawing/2014/main" id="{4363C7EC-0587-0BF5-28D5-1976912B0B7B}"/>
              </a:ext>
            </a:extLst>
          </p:cNvPr>
          <p:cNvSpPr/>
          <p:nvPr/>
        </p:nvSpPr>
        <p:spPr>
          <a:xfrm rot="17230600" flipV="1">
            <a:off x="4300031" y="2256284"/>
            <a:ext cx="333760" cy="338763"/>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7" name="Lightning Bolt 3076">
            <a:extLst>
              <a:ext uri="{FF2B5EF4-FFF2-40B4-BE49-F238E27FC236}">
                <a16:creationId xmlns:a16="http://schemas.microsoft.com/office/drawing/2014/main" id="{2FE452C2-B57B-2A8A-A811-58A9E397C457}"/>
              </a:ext>
            </a:extLst>
          </p:cNvPr>
          <p:cNvSpPr/>
          <p:nvPr/>
        </p:nvSpPr>
        <p:spPr>
          <a:xfrm>
            <a:off x="1343490" y="2690559"/>
            <a:ext cx="191021" cy="189010"/>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Lightning Bolt 3077">
            <a:extLst>
              <a:ext uri="{FF2B5EF4-FFF2-40B4-BE49-F238E27FC236}">
                <a16:creationId xmlns:a16="http://schemas.microsoft.com/office/drawing/2014/main" id="{1E4564CD-8EE5-7787-61A0-133261DAE73C}"/>
              </a:ext>
            </a:extLst>
          </p:cNvPr>
          <p:cNvSpPr/>
          <p:nvPr/>
        </p:nvSpPr>
        <p:spPr>
          <a:xfrm>
            <a:off x="4514508" y="2665725"/>
            <a:ext cx="191021" cy="189010"/>
          </a:xfrm>
          <a:prstGeom prst="lightningBol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9" name="TextBox 3078">
            <a:extLst>
              <a:ext uri="{FF2B5EF4-FFF2-40B4-BE49-F238E27FC236}">
                <a16:creationId xmlns:a16="http://schemas.microsoft.com/office/drawing/2014/main" id="{4266DBAB-F736-DAD2-E6CF-B50EB9BAA2FB}"/>
              </a:ext>
            </a:extLst>
          </p:cNvPr>
          <p:cNvSpPr txBox="1"/>
          <p:nvPr/>
        </p:nvSpPr>
        <p:spPr>
          <a:xfrm>
            <a:off x="858700" y="3447944"/>
            <a:ext cx="372218" cy="369332"/>
          </a:xfrm>
          <a:prstGeom prst="rect">
            <a:avLst/>
          </a:prstGeom>
          <a:noFill/>
        </p:spPr>
        <p:txBody>
          <a:bodyPr wrap="none" rtlCol="0">
            <a:spAutoFit/>
          </a:bodyPr>
          <a:lstStyle/>
          <a:p>
            <a:r>
              <a:rPr lang="en-US" dirty="0"/>
              <a:t>e</a:t>
            </a:r>
            <a:r>
              <a:rPr lang="en-US" baseline="30000" dirty="0"/>
              <a:t>-</a:t>
            </a:r>
            <a:endParaRPr lang="en-US" dirty="0"/>
          </a:p>
        </p:txBody>
      </p:sp>
      <p:sp>
        <p:nvSpPr>
          <p:cNvPr id="3080" name="TextBox 3079">
            <a:extLst>
              <a:ext uri="{FF2B5EF4-FFF2-40B4-BE49-F238E27FC236}">
                <a16:creationId xmlns:a16="http://schemas.microsoft.com/office/drawing/2014/main" id="{55751EB2-C4F6-58D0-C3CE-53428BA5A686}"/>
              </a:ext>
            </a:extLst>
          </p:cNvPr>
          <p:cNvSpPr txBox="1"/>
          <p:nvPr/>
        </p:nvSpPr>
        <p:spPr>
          <a:xfrm>
            <a:off x="2144637" y="2885426"/>
            <a:ext cx="372218" cy="369332"/>
          </a:xfrm>
          <a:prstGeom prst="rect">
            <a:avLst/>
          </a:prstGeom>
          <a:noFill/>
        </p:spPr>
        <p:txBody>
          <a:bodyPr wrap="none" rtlCol="0">
            <a:spAutoFit/>
          </a:bodyPr>
          <a:lstStyle/>
          <a:p>
            <a:r>
              <a:rPr lang="en-US" dirty="0"/>
              <a:t>e</a:t>
            </a:r>
            <a:r>
              <a:rPr lang="en-US" baseline="30000" dirty="0"/>
              <a:t>-</a:t>
            </a:r>
            <a:endParaRPr lang="en-US" dirty="0"/>
          </a:p>
        </p:txBody>
      </p:sp>
      <p:sp>
        <p:nvSpPr>
          <p:cNvPr id="3081" name="TextBox 3080">
            <a:extLst>
              <a:ext uri="{FF2B5EF4-FFF2-40B4-BE49-F238E27FC236}">
                <a16:creationId xmlns:a16="http://schemas.microsoft.com/office/drawing/2014/main" id="{95079F62-7EAB-1CC2-7C3A-BB192EB7CE30}"/>
              </a:ext>
            </a:extLst>
          </p:cNvPr>
          <p:cNvSpPr txBox="1"/>
          <p:nvPr/>
        </p:nvSpPr>
        <p:spPr>
          <a:xfrm>
            <a:off x="225799" y="2387941"/>
            <a:ext cx="431528" cy="369332"/>
          </a:xfrm>
          <a:prstGeom prst="rect">
            <a:avLst/>
          </a:prstGeom>
          <a:noFill/>
        </p:spPr>
        <p:txBody>
          <a:bodyPr wrap="none" rtlCol="0">
            <a:spAutoFit/>
          </a:bodyPr>
          <a:lstStyle/>
          <a:p>
            <a:r>
              <a:rPr lang="en-US" dirty="0"/>
              <a:t>p</a:t>
            </a:r>
            <a:r>
              <a:rPr lang="en-US" baseline="30000" dirty="0"/>
              <a:t>+</a:t>
            </a:r>
            <a:endParaRPr lang="en-US" dirty="0"/>
          </a:p>
        </p:txBody>
      </p:sp>
      <p:sp>
        <p:nvSpPr>
          <p:cNvPr id="3082" name="TextBox 3081">
            <a:extLst>
              <a:ext uri="{FF2B5EF4-FFF2-40B4-BE49-F238E27FC236}">
                <a16:creationId xmlns:a16="http://schemas.microsoft.com/office/drawing/2014/main" id="{D8AB3833-BEA5-CEC1-31C7-765F6DADF664}"/>
              </a:ext>
            </a:extLst>
          </p:cNvPr>
          <p:cNvSpPr txBox="1"/>
          <p:nvPr/>
        </p:nvSpPr>
        <p:spPr>
          <a:xfrm>
            <a:off x="1544975" y="1930507"/>
            <a:ext cx="431528" cy="369332"/>
          </a:xfrm>
          <a:prstGeom prst="rect">
            <a:avLst/>
          </a:prstGeom>
          <a:noFill/>
        </p:spPr>
        <p:txBody>
          <a:bodyPr wrap="none" rtlCol="0">
            <a:spAutoFit/>
          </a:bodyPr>
          <a:lstStyle/>
          <a:p>
            <a:r>
              <a:rPr lang="en-US" dirty="0"/>
              <a:t>p</a:t>
            </a:r>
            <a:r>
              <a:rPr lang="en-US" baseline="30000" dirty="0"/>
              <a:t>+</a:t>
            </a:r>
            <a:endParaRPr lang="en-US" dirty="0"/>
          </a:p>
        </p:txBody>
      </p:sp>
      <p:sp>
        <p:nvSpPr>
          <p:cNvPr id="3083" name="TextBox 3082">
            <a:extLst>
              <a:ext uri="{FF2B5EF4-FFF2-40B4-BE49-F238E27FC236}">
                <a16:creationId xmlns:a16="http://schemas.microsoft.com/office/drawing/2014/main" id="{9C5DBDD4-9D32-3E74-C65D-0973F1F08453}"/>
              </a:ext>
            </a:extLst>
          </p:cNvPr>
          <p:cNvSpPr txBox="1"/>
          <p:nvPr/>
        </p:nvSpPr>
        <p:spPr>
          <a:xfrm>
            <a:off x="5403382" y="2510166"/>
            <a:ext cx="420308" cy="369332"/>
          </a:xfrm>
          <a:prstGeom prst="rect">
            <a:avLst/>
          </a:prstGeom>
          <a:noFill/>
        </p:spPr>
        <p:txBody>
          <a:bodyPr wrap="none" rtlCol="0">
            <a:spAutoFit/>
          </a:bodyPr>
          <a:lstStyle/>
          <a:p>
            <a:r>
              <a:rPr lang="en-US" dirty="0"/>
              <a:t>e</a:t>
            </a:r>
            <a:r>
              <a:rPr lang="en-US" baseline="30000" dirty="0"/>
              <a:t>+</a:t>
            </a:r>
            <a:endParaRPr lang="en-US" dirty="0"/>
          </a:p>
        </p:txBody>
      </p:sp>
      <p:sp>
        <p:nvSpPr>
          <p:cNvPr id="3084" name="TextBox 3083">
            <a:extLst>
              <a:ext uri="{FF2B5EF4-FFF2-40B4-BE49-F238E27FC236}">
                <a16:creationId xmlns:a16="http://schemas.microsoft.com/office/drawing/2014/main" id="{4F505CDC-5B61-6EF8-97E7-68F17F11B7BB}"/>
              </a:ext>
            </a:extLst>
          </p:cNvPr>
          <p:cNvSpPr txBox="1"/>
          <p:nvPr/>
        </p:nvSpPr>
        <p:spPr>
          <a:xfrm>
            <a:off x="5038838" y="3408769"/>
            <a:ext cx="383438" cy="369332"/>
          </a:xfrm>
          <a:prstGeom prst="rect">
            <a:avLst/>
          </a:prstGeom>
          <a:noFill/>
        </p:spPr>
        <p:txBody>
          <a:bodyPr wrap="none" rtlCol="0">
            <a:spAutoFit/>
          </a:bodyPr>
          <a:lstStyle/>
          <a:p>
            <a:r>
              <a:rPr lang="en-US" dirty="0" err="1"/>
              <a:t>ν</a:t>
            </a:r>
            <a:r>
              <a:rPr lang="en-US" baseline="-25000" dirty="0" err="1"/>
              <a:t>e</a:t>
            </a:r>
            <a:endParaRPr lang="en-US" baseline="-25000" dirty="0"/>
          </a:p>
        </p:txBody>
      </p:sp>
      <p:sp>
        <p:nvSpPr>
          <p:cNvPr id="3085" name="TextBox 3084">
            <a:extLst>
              <a:ext uri="{FF2B5EF4-FFF2-40B4-BE49-F238E27FC236}">
                <a16:creationId xmlns:a16="http://schemas.microsoft.com/office/drawing/2014/main" id="{B5E5FF56-D9CE-9FCC-C8BF-815A52B84CA3}"/>
              </a:ext>
            </a:extLst>
          </p:cNvPr>
          <p:cNvSpPr txBox="1"/>
          <p:nvPr/>
        </p:nvSpPr>
        <p:spPr>
          <a:xfrm>
            <a:off x="3426329" y="2575564"/>
            <a:ext cx="328936" cy="369332"/>
          </a:xfrm>
          <a:prstGeom prst="rect">
            <a:avLst/>
          </a:prstGeom>
          <a:noFill/>
        </p:spPr>
        <p:txBody>
          <a:bodyPr wrap="none" rtlCol="0">
            <a:spAutoFit/>
          </a:bodyPr>
          <a:lstStyle/>
          <a:p>
            <a:r>
              <a:rPr lang="en-US" dirty="0"/>
              <a:t>p</a:t>
            </a:r>
          </a:p>
        </p:txBody>
      </p:sp>
      <p:sp>
        <p:nvSpPr>
          <p:cNvPr id="3086" name="TextBox 3085">
            <a:extLst>
              <a:ext uri="{FF2B5EF4-FFF2-40B4-BE49-F238E27FC236}">
                <a16:creationId xmlns:a16="http://schemas.microsoft.com/office/drawing/2014/main" id="{E4262731-1012-6C69-F74C-D691A22D7B65}"/>
              </a:ext>
            </a:extLst>
          </p:cNvPr>
          <p:cNvSpPr txBox="1"/>
          <p:nvPr/>
        </p:nvSpPr>
        <p:spPr>
          <a:xfrm>
            <a:off x="4977802" y="2035521"/>
            <a:ext cx="317716" cy="369332"/>
          </a:xfrm>
          <a:prstGeom prst="rect">
            <a:avLst/>
          </a:prstGeom>
          <a:noFill/>
        </p:spPr>
        <p:txBody>
          <a:bodyPr wrap="none" rtlCol="0">
            <a:spAutoFit/>
          </a:bodyPr>
          <a:lstStyle/>
          <a:p>
            <a:r>
              <a:rPr lang="en-US" dirty="0"/>
              <a:t>n</a:t>
            </a:r>
          </a:p>
        </p:txBody>
      </p:sp>
      <p:sp>
        <p:nvSpPr>
          <p:cNvPr id="3087" name="TextBox 3086">
            <a:extLst>
              <a:ext uri="{FF2B5EF4-FFF2-40B4-BE49-F238E27FC236}">
                <a16:creationId xmlns:a16="http://schemas.microsoft.com/office/drawing/2014/main" id="{76305B98-A821-CC3F-0D97-F5C40096903C}"/>
              </a:ext>
            </a:extLst>
          </p:cNvPr>
          <p:cNvSpPr txBox="1"/>
          <p:nvPr/>
        </p:nvSpPr>
        <p:spPr>
          <a:xfrm>
            <a:off x="1501377" y="3250828"/>
            <a:ext cx="1830950" cy="261610"/>
          </a:xfrm>
          <a:prstGeom prst="rect">
            <a:avLst/>
          </a:prstGeom>
          <a:noFill/>
        </p:spPr>
        <p:txBody>
          <a:bodyPr wrap="none" rtlCol="0">
            <a:spAutoFit/>
          </a:bodyPr>
          <a:lstStyle/>
          <a:p>
            <a:r>
              <a:rPr lang="en-US" sz="1100" dirty="0">
                <a:solidFill>
                  <a:srgbClr val="FF0000"/>
                </a:solidFill>
              </a:rPr>
              <a:t>Electromagnetic currents</a:t>
            </a:r>
          </a:p>
        </p:txBody>
      </p:sp>
      <p:sp>
        <p:nvSpPr>
          <p:cNvPr id="3088" name="TextBox 3087">
            <a:extLst>
              <a:ext uri="{FF2B5EF4-FFF2-40B4-BE49-F238E27FC236}">
                <a16:creationId xmlns:a16="http://schemas.microsoft.com/office/drawing/2014/main" id="{FB961C97-C885-5A9D-29F6-0A499860411C}"/>
              </a:ext>
            </a:extLst>
          </p:cNvPr>
          <p:cNvSpPr txBox="1"/>
          <p:nvPr/>
        </p:nvSpPr>
        <p:spPr>
          <a:xfrm>
            <a:off x="5283583" y="3036208"/>
            <a:ext cx="1308566" cy="430887"/>
          </a:xfrm>
          <a:prstGeom prst="rect">
            <a:avLst/>
          </a:prstGeom>
          <a:noFill/>
        </p:spPr>
        <p:txBody>
          <a:bodyPr wrap="square" rtlCol="0">
            <a:spAutoFit/>
          </a:bodyPr>
          <a:lstStyle/>
          <a:p>
            <a:r>
              <a:rPr lang="en-US" sz="1100" dirty="0">
                <a:solidFill>
                  <a:srgbClr val="002060"/>
                </a:solidFill>
              </a:rPr>
              <a:t>Weak charged currents</a:t>
            </a:r>
          </a:p>
        </p:txBody>
      </p:sp>
    </p:spTree>
    <p:extLst>
      <p:ext uri="{BB962C8B-B14F-4D97-AF65-F5344CB8AC3E}">
        <p14:creationId xmlns:p14="http://schemas.microsoft.com/office/powerpoint/2010/main" val="275854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AE72614B-90EE-1938-D417-FF972B57176A}"/>
              </a:ext>
            </a:extLst>
          </p:cNvPr>
          <p:cNvCxnSpPr/>
          <p:nvPr/>
        </p:nvCxnSpPr>
        <p:spPr>
          <a:xfrm>
            <a:off x="3362080" y="2540529"/>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2B7DFD7-7DFE-ED14-1F7A-119A5C47E412}"/>
              </a:ext>
            </a:extLst>
          </p:cNvPr>
          <p:cNvCxnSpPr>
            <a:cxnSpLocks/>
          </p:cNvCxnSpPr>
          <p:nvPr/>
        </p:nvCxnSpPr>
        <p:spPr>
          <a:xfrm flipV="1">
            <a:off x="4486687" y="1857357"/>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74C57DE-CFA5-F03B-645E-52438DAB678D}"/>
              </a:ext>
            </a:extLst>
          </p:cNvPr>
          <p:cNvCxnSpPr/>
          <p:nvPr/>
        </p:nvCxnSpPr>
        <p:spPr>
          <a:xfrm>
            <a:off x="3325294" y="2409151"/>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FB9001-00D6-75B1-E269-07661F6842DB}"/>
              </a:ext>
            </a:extLst>
          </p:cNvPr>
          <p:cNvCxnSpPr>
            <a:cxnSpLocks/>
          </p:cNvCxnSpPr>
          <p:nvPr/>
        </p:nvCxnSpPr>
        <p:spPr>
          <a:xfrm flipV="1">
            <a:off x="4449901" y="1725979"/>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12834" y="-157906"/>
            <a:ext cx="7772400" cy="1609344"/>
          </a:xfrm>
        </p:spPr>
        <p:txBody>
          <a:bodyPr/>
          <a:lstStyle/>
          <a:p>
            <a:r>
              <a:rPr lang="en-US" dirty="0"/>
              <a:t>Fermi Theory</a:t>
            </a:r>
          </a:p>
        </p:txBody>
      </p:sp>
      <p:sp>
        <p:nvSpPr>
          <p:cNvPr id="3" name="Content Placeholder 2"/>
          <p:cNvSpPr>
            <a:spLocks noGrp="1"/>
          </p:cNvSpPr>
          <p:nvPr>
            <p:ph idx="1"/>
          </p:nvPr>
        </p:nvSpPr>
        <p:spPr>
          <a:xfrm>
            <a:off x="289952" y="1185700"/>
            <a:ext cx="6375253" cy="3394472"/>
          </a:xfrm>
        </p:spPr>
        <p:txBody>
          <a:bodyPr>
            <a:normAutofit/>
          </a:bodyPr>
          <a:lstStyle/>
          <a:p>
            <a:pPr marL="0" indent="0">
              <a:buNone/>
            </a:pPr>
            <a:r>
              <a:rPr lang="en-US" sz="1800" dirty="0"/>
              <a:t>Fundamental theory of beta decays was developed by Fermi, through analogy with electromagnetism:</a:t>
            </a:r>
          </a:p>
        </p:txBody>
      </p:sp>
      <p:sp>
        <p:nvSpPr>
          <p:cNvPr id="5" name="TextBox 4"/>
          <p:cNvSpPr txBox="1"/>
          <p:nvPr/>
        </p:nvSpPr>
        <p:spPr>
          <a:xfrm>
            <a:off x="191334" y="4491297"/>
            <a:ext cx="5746532" cy="2585323"/>
          </a:xfrm>
          <a:prstGeom prst="rect">
            <a:avLst/>
          </a:prstGeom>
          <a:noFill/>
        </p:spPr>
        <p:txBody>
          <a:bodyPr wrap="square" rtlCol="0">
            <a:spAutoFit/>
          </a:bodyPr>
          <a:lstStyle/>
          <a:p>
            <a:pPr marL="257175" indent="-257175">
              <a:buFont typeface="Wingdings" charset="0"/>
              <a:buChar char="à"/>
            </a:pPr>
            <a:r>
              <a:rPr lang="en-US" dirty="0">
                <a:sym typeface="Wingdings"/>
              </a:rPr>
              <a:t>A corollary: if you know the rate of </a:t>
            </a:r>
            <a:r>
              <a:rPr lang="en-US" b="1" dirty="0">
                <a:solidFill>
                  <a:srgbClr val="FF0000"/>
                </a:solidFill>
                <a:sym typeface="Wingdings"/>
              </a:rPr>
              <a:t>beta decay</a:t>
            </a:r>
            <a:r>
              <a:rPr lang="en-US" dirty="0">
                <a:solidFill>
                  <a:srgbClr val="FF0000"/>
                </a:solidFill>
                <a:sym typeface="Wingdings"/>
              </a:rPr>
              <a:t>, </a:t>
            </a:r>
            <a:r>
              <a:rPr lang="en-US" dirty="0">
                <a:sym typeface="Wingdings"/>
              </a:rPr>
              <a:t>you can know what the cross section for neutrinos to interact through </a:t>
            </a:r>
            <a:r>
              <a:rPr lang="en-US" b="1" dirty="0">
                <a:solidFill>
                  <a:srgbClr val="0070C0"/>
                </a:solidFill>
                <a:sym typeface="Wingdings"/>
              </a:rPr>
              <a:t>inverse beta decay</a:t>
            </a:r>
            <a:r>
              <a:rPr lang="en-US" dirty="0">
                <a:sym typeface="Wingdings"/>
              </a:rPr>
              <a:t>.</a:t>
            </a:r>
          </a:p>
          <a:p>
            <a:pPr marL="257175" indent="-257175">
              <a:buFont typeface="Wingdings" charset="0"/>
              <a:buChar char="à"/>
            </a:pPr>
            <a:endParaRPr lang="en-US" dirty="0">
              <a:sym typeface="Wingdings"/>
            </a:endParaRPr>
          </a:p>
          <a:p>
            <a:r>
              <a:rPr lang="en-US" dirty="0">
                <a:sym typeface="Wingdings"/>
              </a:rPr>
              <a:t>Hans Bethe and Rudolf </a:t>
            </a:r>
            <a:r>
              <a:rPr lang="en-US" dirty="0" err="1">
                <a:sym typeface="Wingdings"/>
              </a:rPr>
              <a:t>Pierls</a:t>
            </a:r>
            <a:r>
              <a:rPr lang="en-US" dirty="0">
                <a:sym typeface="Wingdings"/>
              </a:rPr>
              <a:t> did the calculation and found a crazy small cross section, concluding: </a:t>
            </a:r>
          </a:p>
          <a:p>
            <a:r>
              <a:rPr lang="en-US" b="1" dirty="0">
                <a:sym typeface="Wingdings"/>
              </a:rPr>
              <a:t>“</a:t>
            </a:r>
            <a:r>
              <a:rPr lang="en-US" b="1" dirty="0"/>
              <a:t>there is no practically possible way of detecting the neutrino.“</a:t>
            </a:r>
          </a:p>
          <a:p>
            <a:endParaRPr lang="en-US" dirty="0">
              <a:sym typeface="Wingdings"/>
            </a:endParaRPr>
          </a:p>
        </p:txBody>
      </p:sp>
      <p:pic>
        <p:nvPicPr>
          <p:cNvPr id="3074" name="Picture 2" descr="Mondadori Portfolio">
            <a:extLst>
              <a:ext uri="{FF2B5EF4-FFF2-40B4-BE49-F238E27FC236}">
                <a16:creationId xmlns:a16="http://schemas.microsoft.com/office/drawing/2014/main" id="{B1C32041-73F7-6F5C-89C4-1F37EB847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205" y="207633"/>
            <a:ext cx="2377540" cy="30076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67610E-58A1-60E8-A3C6-EFD60E2D69A3}"/>
              </a:ext>
            </a:extLst>
          </p:cNvPr>
          <p:cNvSpPr txBox="1"/>
          <p:nvPr/>
        </p:nvSpPr>
        <p:spPr>
          <a:xfrm>
            <a:off x="7477924" y="3215238"/>
            <a:ext cx="1680845" cy="369332"/>
          </a:xfrm>
          <a:prstGeom prst="rect">
            <a:avLst/>
          </a:prstGeom>
          <a:noFill/>
        </p:spPr>
        <p:txBody>
          <a:bodyPr wrap="none" rtlCol="0">
            <a:spAutoFit/>
          </a:bodyPr>
          <a:lstStyle/>
          <a:p>
            <a:r>
              <a:rPr lang="en-US" b="1" dirty="0"/>
              <a:t>Enrico Fermi</a:t>
            </a:r>
          </a:p>
        </p:txBody>
      </p:sp>
      <p:sp>
        <p:nvSpPr>
          <p:cNvPr id="7" name="Slide Number Placeholder 6">
            <a:extLst>
              <a:ext uri="{FF2B5EF4-FFF2-40B4-BE49-F238E27FC236}">
                <a16:creationId xmlns:a16="http://schemas.microsoft.com/office/drawing/2014/main" id="{C6D516AE-95D2-6C9E-7F71-F262E32AA269}"/>
              </a:ext>
            </a:extLst>
          </p:cNvPr>
          <p:cNvSpPr>
            <a:spLocks noGrp="1"/>
          </p:cNvSpPr>
          <p:nvPr>
            <p:ph type="sldNum" sz="quarter" idx="12"/>
          </p:nvPr>
        </p:nvSpPr>
        <p:spPr/>
        <p:txBody>
          <a:bodyPr/>
          <a:lstStyle/>
          <a:p>
            <a:fld id="{306A001B-3330-0649-BA62-464FB54B8A89}" type="slidenum">
              <a:rPr lang="en-US" smtClean="0"/>
              <a:t>9</a:t>
            </a:fld>
            <a:endParaRPr lang="en-US"/>
          </a:p>
        </p:txBody>
      </p:sp>
      <p:cxnSp>
        <p:nvCxnSpPr>
          <p:cNvPr id="9" name="Straight Connector 8">
            <a:extLst>
              <a:ext uri="{FF2B5EF4-FFF2-40B4-BE49-F238E27FC236}">
                <a16:creationId xmlns:a16="http://schemas.microsoft.com/office/drawing/2014/main" id="{2E29C438-A97A-875D-1E65-51B6EFC49169}"/>
              </a:ext>
            </a:extLst>
          </p:cNvPr>
          <p:cNvCxnSpPr/>
          <p:nvPr/>
        </p:nvCxnSpPr>
        <p:spPr>
          <a:xfrm>
            <a:off x="250414" y="2711579"/>
            <a:ext cx="112460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F990D6-B7A2-9DF6-C762-51A8D456F83C}"/>
              </a:ext>
            </a:extLst>
          </p:cNvPr>
          <p:cNvCxnSpPr>
            <a:cxnSpLocks/>
          </p:cNvCxnSpPr>
          <p:nvPr/>
        </p:nvCxnSpPr>
        <p:spPr>
          <a:xfrm flipV="1">
            <a:off x="1375021" y="2028407"/>
            <a:ext cx="603427" cy="6831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EB8EFC-3787-B4F6-2C47-7C576C7FD24F}"/>
              </a:ext>
            </a:extLst>
          </p:cNvPr>
          <p:cNvCxnSpPr>
            <a:cxnSpLocks/>
          </p:cNvCxnSpPr>
          <p:nvPr/>
        </p:nvCxnSpPr>
        <p:spPr>
          <a:xfrm flipV="1">
            <a:off x="767256" y="2937552"/>
            <a:ext cx="708407" cy="7852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388B8D-6466-706D-E012-646AD41F6E88}"/>
              </a:ext>
            </a:extLst>
          </p:cNvPr>
          <p:cNvCxnSpPr>
            <a:cxnSpLocks/>
          </p:cNvCxnSpPr>
          <p:nvPr/>
        </p:nvCxnSpPr>
        <p:spPr>
          <a:xfrm>
            <a:off x="1475663" y="2937552"/>
            <a:ext cx="101529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FD0CFF-0501-FFAE-16FA-2943AB0A9E06}"/>
              </a:ext>
            </a:extLst>
          </p:cNvPr>
          <p:cNvSpPr txBox="1"/>
          <p:nvPr/>
        </p:nvSpPr>
        <p:spPr>
          <a:xfrm>
            <a:off x="1178828" y="3911781"/>
            <a:ext cx="7979941" cy="338554"/>
          </a:xfrm>
          <a:prstGeom prst="rect">
            <a:avLst/>
          </a:prstGeom>
          <a:noFill/>
        </p:spPr>
        <p:txBody>
          <a:bodyPr wrap="none" rtlCol="0">
            <a:spAutoFit/>
          </a:bodyPr>
          <a:lstStyle/>
          <a:p>
            <a:r>
              <a:rPr lang="en-US" sz="1600" i="1" dirty="0">
                <a:solidFill>
                  <a:srgbClr val="00B050"/>
                </a:solidFill>
              </a:rPr>
              <a:t>(</a:t>
            </a:r>
            <a:r>
              <a:rPr lang="en-US" sz="1600" i="1" dirty="0" err="1">
                <a:solidFill>
                  <a:srgbClr val="00B050"/>
                </a:solidFill>
              </a:rPr>
              <a:t>nb</a:t>
            </a:r>
            <a:r>
              <a:rPr lang="en-US" sz="1600" i="1" dirty="0">
                <a:solidFill>
                  <a:srgbClr val="00B050"/>
                </a:solidFill>
              </a:rPr>
              <a:t> this is an era before Feynman diagrams… think instead about interacting currents)</a:t>
            </a:r>
          </a:p>
        </p:txBody>
      </p:sp>
      <p:cxnSp>
        <p:nvCxnSpPr>
          <p:cNvPr id="20" name="Straight Connector 19">
            <a:extLst>
              <a:ext uri="{FF2B5EF4-FFF2-40B4-BE49-F238E27FC236}">
                <a16:creationId xmlns:a16="http://schemas.microsoft.com/office/drawing/2014/main" id="{9C66AFDD-E55E-6F3A-AE48-69611D3B866E}"/>
              </a:ext>
            </a:extLst>
          </p:cNvPr>
          <p:cNvCxnSpPr/>
          <p:nvPr/>
        </p:nvCxnSpPr>
        <p:spPr>
          <a:xfrm>
            <a:off x="3409376" y="2661397"/>
            <a:ext cx="112460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BA0C31-67F6-28B6-4199-FDE853553156}"/>
              </a:ext>
            </a:extLst>
          </p:cNvPr>
          <p:cNvCxnSpPr>
            <a:cxnSpLocks/>
          </p:cNvCxnSpPr>
          <p:nvPr/>
        </p:nvCxnSpPr>
        <p:spPr>
          <a:xfrm flipV="1">
            <a:off x="4533983" y="1978225"/>
            <a:ext cx="603427" cy="68317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43F3A7-ABD1-B54C-4680-BB2A0E40B7DD}"/>
              </a:ext>
            </a:extLst>
          </p:cNvPr>
          <p:cNvCxnSpPr>
            <a:cxnSpLocks/>
          </p:cNvCxnSpPr>
          <p:nvPr/>
        </p:nvCxnSpPr>
        <p:spPr>
          <a:xfrm flipH="1" flipV="1">
            <a:off x="4634625" y="2887370"/>
            <a:ext cx="785486" cy="69654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AF527A-A301-818C-F410-EB72784CC9DA}"/>
              </a:ext>
            </a:extLst>
          </p:cNvPr>
          <p:cNvCxnSpPr>
            <a:cxnSpLocks/>
          </p:cNvCxnSpPr>
          <p:nvPr/>
        </p:nvCxnSpPr>
        <p:spPr>
          <a:xfrm>
            <a:off x="4634625" y="2887370"/>
            <a:ext cx="101529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7E3D31F-CB0F-1D52-095C-BD447CFB6223}"/>
              </a:ext>
            </a:extLst>
          </p:cNvPr>
          <p:cNvSpPr txBox="1"/>
          <p:nvPr/>
        </p:nvSpPr>
        <p:spPr>
          <a:xfrm>
            <a:off x="212834" y="1889331"/>
            <a:ext cx="598241" cy="369332"/>
          </a:xfrm>
          <a:prstGeom prst="rect">
            <a:avLst/>
          </a:prstGeom>
          <a:noFill/>
        </p:spPr>
        <p:txBody>
          <a:bodyPr wrap="none" rtlCol="0">
            <a:spAutoFit/>
          </a:bodyPr>
          <a:lstStyle/>
          <a:p>
            <a:r>
              <a:rPr lang="en-US" dirty="0"/>
              <a:t>EM:</a:t>
            </a:r>
          </a:p>
        </p:txBody>
      </p:sp>
      <p:sp>
        <p:nvSpPr>
          <p:cNvPr id="25" name="TextBox 24">
            <a:extLst>
              <a:ext uri="{FF2B5EF4-FFF2-40B4-BE49-F238E27FC236}">
                <a16:creationId xmlns:a16="http://schemas.microsoft.com/office/drawing/2014/main" id="{7D4B122F-ED62-C185-C8F8-3602948FE80E}"/>
              </a:ext>
            </a:extLst>
          </p:cNvPr>
          <p:cNvSpPr txBox="1"/>
          <p:nvPr/>
        </p:nvSpPr>
        <p:spPr>
          <a:xfrm>
            <a:off x="3067489" y="1857294"/>
            <a:ext cx="1169103" cy="369332"/>
          </a:xfrm>
          <a:prstGeom prst="rect">
            <a:avLst/>
          </a:prstGeom>
          <a:noFill/>
        </p:spPr>
        <p:txBody>
          <a:bodyPr wrap="none" rtlCol="0">
            <a:spAutoFit/>
          </a:bodyPr>
          <a:lstStyle/>
          <a:p>
            <a:r>
              <a:rPr lang="el-GR" dirty="0"/>
              <a:t>β</a:t>
            </a:r>
            <a:r>
              <a:rPr lang="en-US" dirty="0"/>
              <a:t>+ decay</a:t>
            </a:r>
          </a:p>
        </p:txBody>
      </p:sp>
      <p:sp>
        <p:nvSpPr>
          <p:cNvPr id="26" name="Bent Arrow 25">
            <a:extLst>
              <a:ext uri="{FF2B5EF4-FFF2-40B4-BE49-F238E27FC236}">
                <a16:creationId xmlns:a16="http://schemas.microsoft.com/office/drawing/2014/main" id="{EAD8E73E-0857-35DB-EAB4-352D2D73CA7E}"/>
              </a:ext>
            </a:extLst>
          </p:cNvPr>
          <p:cNvSpPr/>
          <p:nvPr/>
        </p:nvSpPr>
        <p:spPr>
          <a:xfrm rot="1142725">
            <a:off x="1416779" y="3025710"/>
            <a:ext cx="373197" cy="318539"/>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Bent Arrow 26">
            <a:extLst>
              <a:ext uri="{FF2B5EF4-FFF2-40B4-BE49-F238E27FC236}">
                <a16:creationId xmlns:a16="http://schemas.microsoft.com/office/drawing/2014/main" id="{EB8199C7-CA97-A656-937E-380252947E73}"/>
              </a:ext>
            </a:extLst>
          </p:cNvPr>
          <p:cNvSpPr/>
          <p:nvPr/>
        </p:nvSpPr>
        <p:spPr>
          <a:xfrm rot="17230600" flipV="1">
            <a:off x="1100275" y="2287735"/>
            <a:ext cx="333760" cy="33876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28">
            <a:extLst>
              <a:ext uri="{FF2B5EF4-FFF2-40B4-BE49-F238E27FC236}">
                <a16:creationId xmlns:a16="http://schemas.microsoft.com/office/drawing/2014/main" id="{6E3683E3-633D-FC7C-96BC-4EC48AF3F9C1}"/>
              </a:ext>
            </a:extLst>
          </p:cNvPr>
          <p:cNvSpPr/>
          <p:nvPr/>
        </p:nvSpPr>
        <p:spPr>
          <a:xfrm rot="20933374">
            <a:off x="5038349" y="2910822"/>
            <a:ext cx="373197" cy="318539"/>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ent Arrow 29">
            <a:extLst>
              <a:ext uri="{FF2B5EF4-FFF2-40B4-BE49-F238E27FC236}">
                <a16:creationId xmlns:a16="http://schemas.microsoft.com/office/drawing/2014/main" id="{609DFBCD-C427-06EE-68C2-E52C47E41C99}"/>
              </a:ext>
            </a:extLst>
          </p:cNvPr>
          <p:cNvSpPr/>
          <p:nvPr/>
        </p:nvSpPr>
        <p:spPr>
          <a:xfrm rot="17230600" flipV="1">
            <a:off x="4300031" y="2256284"/>
            <a:ext cx="333760" cy="338763"/>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Lightning Bolt 30">
            <a:extLst>
              <a:ext uri="{FF2B5EF4-FFF2-40B4-BE49-F238E27FC236}">
                <a16:creationId xmlns:a16="http://schemas.microsoft.com/office/drawing/2014/main" id="{6D0E5408-8018-E339-41AC-D7452173393C}"/>
              </a:ext>
            </a:extLst>
          </p:cNvPr>
          <p:cNvSpPr/>
          <p:nvPr/>
        </p:nvSpPr>
        <p:spPr>
          <a:xfrm>
            <a:off x="1343490" y="2690559"/>
            <a:ext cx="191021" cy="189010"/>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ightning Bolt 31">
            <a:extLst>
              <a:ext uri="{FF2B5EF4-FFF2-40B4-BE49-F238E27FC236}">
                <a16:creationId xmlns:a16="http://schemas.microsoft.com/office/drawing/2014/main" id="{AA312FE2-3B6B-A951-3516-D22B808608AE}"/>
              </a:ext>
            </a:extLst>
          </p:cNvPr>
          <p:cNvSpPr/>
          <p:nvPr/>
        </p:nvSpPr>
        <p:spPr>
          <a:xfrm>
            <a:off x="4514508" y="2665725"/>
            <a:ext cx="191021" cy="189010"/>
          </a:xfrm>
          <a:prstGeom prst="lightningBol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5BBEC08-172C-5AF2-0749-2B74C3781801}"/>
              </a:ext>
            </a:extLst>
          </p:cNvPr>
          <p:cNvSpPr txBox="1"/>
          <p:nvPr/>
        </p:nvSpPr>
        <p:spPr>
          <a:xfrm>
            <a:off x="858700" y="3447944"/>
            <a:ext cx="372218" cy="369332"/>
          </a:xfrm>
          <a:prstGeom prst="rect">
            <a:avLst/>
          </a:prstGeom>
          <a:noFill/>
        </p:spPr>
        <p:txBody>
          <a:bodyPr wrap="none" rtlCol="0">
            <a:spAutoFit/>
          </a:bodyPr>
          <a:lstStyle/>
          <a:p>
            <a:r>
              <a:rPr lang="en-US" dirty="0"/>
              <a:t>e</a:t>
            </a:r>
            <a:r>
              <a:rPr lang="en-US" baseline="30000" dirty="0"/>
              <a:t>-</a:t>
            </a:r>
            <a:endParaRPr lang="en-US" dirty="0"/>
          </a:p>
        </p:txBody>
      </p:sp>
      <p:sp>
        <p:nvSpPr>
          <p:cNvPr id="35" name="TextBox 34">
            <a:extLst>
              <a:ext uri="{FF2B5EF4-FFF2-40B4-BE49-F238E27FC236}">
                <a16:creationId xmlns:a16="http://schemas.microsoft.com/office/drawing/2014/main" id="{D6764D77-A0E6-602A-9C8B-3D45005F2EAE}"/>
              </a:ext>
            </a:extLst>
          </p:cNvPr>
          <p:cNvSpPr txBox="1"/>
          <p:nvPr/>
        </p:nvSpPr>
        <p:spPr>
          <a:xfrm>
            <a:off x="2144637" y="2885426"/>
            <a:ext cx="372218" cy="369332"/>
          </a:xfrm>
          <a:prstGeom prst="rect">
            <a:avLst/>
          </a:prstGeom>
          <a:noFill/>
        </p:spPr>
        <p:txBody>
          <a:bodyPr wrap="none" rtlCol="0">
            <a:spAutoFit/>
          </a:bodyPr>
          <a:lstStyle/>
          <a:p>
            <a:r>
              <a:rPr lang="en-US" dirty="0"/>
              <a:t>e</a:t>
            </a:r>
            <a:r>
              <a:rPr lang="en-US" baseline="30000" dirty="0"/>
              <a:t>-</a:t>
            </a:r>
            <a:endParaRPr lang="en-US" dirty="0"/>
          </a:p>
        </p:txBody>
      </p:sp>
      <p:sp>
        <p:nvSpPr>
          <p:cNvPr id="36" name="TextBox 35">
            <a:extLst>
              <a:ext uri="{FF2B5EF4-FFF2-40B4-BE49-F238E27FC236}">
                <a16:creationId xmlns:a16="http://schemas.microsoft.com/office/drawing/2014/main" id="{89DA9C21-7C6D-0D4F-3546-17B2D9CF927F}"/>
              </a:ext>
            </a:extLst>
          </p:cNvPr>
          <p:cNvSpPr txBox="1"/>
          <p:nvPr/>
        </p:nvSpPr>
        <p:spPr>
          <a:xfrm>
            <a:off x="225799" y="2387941"/>
            <a:ext cx="431528" cy="369332"/>
          </a:xfrm>
          <a:prstGeom prst="rect">
            <a:avLst/>
          </a:prstGeom>
          <a:noFill/>
        </p:spPr>
        <p:txBody>
          <a:bodyPr wrap="none" rtlCol="0">
            <a:spAutoFit/>
          </a:bodyPr>
          <a:lstStyle/>
          <a:p>
            <a:r>
              <a:rPr lang="en-US" dirty="0"/>
              <a:t>p</a:t>
            </a:r>
            <a:r>
              <a:rPr lang="en-US" baseline="30000" dirty="0"/>
              <a:t>+</a:t>
            </a:r>
            <a:endParaRPr lang="en-US" dirty="0"/>
          </a:p>
        </p:txBody>
      </p:sp>
      <p:sp>
        <p:nvSpPr>
          <p:cNvPr id="37" name="TextBox 36">
            <a:extLst>
              <a:ext uri="{FF2B5EF4-FFF2-40B4-BE49-F238E27FC236}">
                <a16:creationId xmlns:a16="http://schemas.microsoft.com/office/drawing/2014/main" id="{C739B523-4922-697C-0CD0-14759675DBCF}"/>
              </a:ext>
            </a:extLst>
          </p:cNvPr>
          <p:cNvSpPr txBox="1"/>
          <p:nvPr/>
        </p:nvSpPr>
        <p:spPr>
          <a:xfrm>
            <a:off x="1544975" y="1930507"/>
            <a:ext cx="431528" cy="369332"/>
          </a:xfrm>
          <a:prstGeom prst="rect">
            <a:avLst/>
          </a:prstGeom>
          <a:noFill/>
        </p:spPr>
        <p:txBody>
          <a:bodyPr wrap="none" rtlCol="0">
            <a:spAutoFit/>
          </a:bodyPr>
          <a:lstStyle/>
          <a:p>
            <a:r>
              <a:rPr lang="en-US" dirty="0"/>
              <a:t>p</a:t>
            </a:r>
            <a:r>
              <a:rPr lang="en-US" baseline="30000" dirty="0"/>
              <a:t>+</a:t>
            </a:r>
            <a:endParaRPr lang="en-US" dirty="0"/>
          </a:p>
        </p:txBody>
      </p:sp>
      <p:sp>
        <p:nvSpPr>
          <p:cNvPr id="38" name="TextBox 37">
            <a:extLst>
              <a:ext uri="{FF2B5EF4-FFF2-40B4-BE49-F238E27FC236}">
                <a16:creationId xmlns:a16="http://schemas.microsoft.com/office/drawing/2014/main" id="{B23F4874-07F4-397F-98C9-6E19017B6DAB}"/>
              </a:ext>
            </a:extLst>
          </p:cNvPr>
          <p:cNvSpPr txBox="1"/>
          <p:nvPr/>
        </p:nvSpPr>
        <p:spPr>
          <a:xfrm>
            <a:off x="5403382" y="2510166"/>
            <a:ext cx="420308" cy="369332"/>
          </a:xfrm>
          <a:prstGeom prst="rect">
            <a:avLst/>
          </a:prstGeom>
          <a:noFill/>
        </p:spPr>
        <p:txBody>
          <a:bodyPr wrap="none" rtlCol="0">
            <a:spAutoFit/>
          </a:bodyPr>
          <a:lstStyle/>
          <a:p>
            <a:r>
              <a:rPr lang="en-US" dirty="0"/>
              <a:t>e</a:t>
            </a:r>
            <a:r>
              <a:rPr lang="en-US" baseline="30000" dirty="0"/>
              <a:t>+</a:t>
            </a:r>
            <a:endParaRPr lang="en-US" dirty="0"/>
          </a:p>
        </p:txBody>
      </p:sp>
      <p:sp>
        <p:nvSpPr>
          <p:cNvPr id="39" name="TextBox 38">
            <a:extLst>
              <a:ext uri="{FF2B5EF4-FFF2-40B4-BE49-F238E27FC236}">
                <a16:creationId xmlns:a16="http://schemas.microsoft.com/office/drawing/2014/main" id="{58B17D95-8BA8-CF53-B048-73BE7A708EF6}"/>
              </a:ext>
            </a:extLst>
          </p:cNvPr>
          <p:cNvSpPr txBox="1"/>
          <p:nvPr/>
        </p:nvSpPr>
        <p:spPr>
          <a:xfrm>
            <a:off x="5038838" y="3408769"/>
            <a:ext cx="383438" cy="369332"/>
          </a:xfrm>
          <a:prstGeom prst="rect">
            <a:avLst/>
          </a:prstGeom>
          <a:noFill/>
        </p:spPr>
        <p:txBody>
          <a:bodyPr wrap="none" rtlCol="0">
            <a:spAutoFit/>
          </a:bodyPr>
          <a:lstStyle/>
          <a:p>
            <a:r>
              <a:rPr lang="en-US" dirty="0" err="1"/>
              <a:t>ν</a:t>
            </a:r>
            <a:r>
              <a:rPr lang="en-US" baseline="-25000" dirty="0" err="1"/>
              <a:t>e</a:t>
            </a:r>
            <a:endParaRPr lang="en-US" baseline="-25000" dirty="0"/>
          </a:p>
        </p:txBody>
      </p:sp>
      <p:sp>
        <p:nvSpPr>
          <p:cNvPr id="40" name="TextBox 39">
            <a:extLst>
              <a:ext uri="{FF2B5EF4-FFF2-40B4-BE49-F238E27FC236}">
                <a16:creationId xmlns:a16="http://schemas.microsoft.com/office/drawing/2014/main" id="{354ECC68-A3A7-F9C1-E862-F7DB99FC37B7}"/>
              </a:ext>
            </a:extLst>
          </p:cNvPr>
          <p:cNvSpPr txBox="1"/>
          <p:nvPr/>
        </p:nvSpPr>
        <p:spPr>
          <a:xfrm>
            <a:off x="3426329" y="2575564"/>
            <a:ext cx="328936" cy="369332"/>
          </a:xfrm>
          <a:prstGeom prst="rect">
            <a:avLst/>
          </a:prstGeom>
          <a:noFill/>
        </p:spPr>
        <p:txBody>
          <a:bodyPr wrap="none" rtlCol="0">
            <a:spAutoFit/>
          </a:bodyPr>
          <a:lstStyle/>
          <a:p>
            <a:r>
              <a:rPr lang="en-US" dirty="0"/>
              <a:t>p</a:t>
            </a:r>
          </a:p>
        </p:txBody>
      </p:sp>
      <p:sp>
        <p:nvSpPr>
          <p:cNvPr id="41" name="TextBox 40">
            <a:extLst>
              <a:ext uri="{FF2B5EF4-FFF2-40B4-BE49-F238E27FC236}">
                <a16:creationId xmlns:a16="http://schemas.microsoft.com/office/drawing/2014/main" id="{BC84F75D-5565-5481-5E32-DE641C05E84D}"/>
              </a:ext>
            </a:extLst>
          </p:cNvPr>
          <p:cNvSpPr txBox="1"/>
          <p:nvPr/>
        </p:nvSpPr>
        <p:spPr>
          <a:xfrm>
            <a:off x="4977802" y="2035521"/>
            <a:ext cx="317716" cy="369332"/>
          </a:xfrm>
          <a:prstGeom prst="rect">
            <a:avLst/>
          </a:prstGeom>
          <a:noFill/>
        </p:spPr>
        <p:txBody>
          <a:bodyPr wrap="none" rtlCol="0">
            <a:spAutoFit/>
          </a:bodyPr>
          <a:lstStyle/>
          <a:p>
            <a:r>
              <a:rPr lang="en-US" dirty="0"/>
              <a:t>n</a:t>
            </a:r>
          </a:p>
        </p:txBody>
      </p:sp>
      <p:sp>
        <p:nvSpPr>
          <p:cNvPr id="47" name="TextBox 46">
            <a:extLst>
              <a:ext uri="{FF2B5EF4-FFF2-40B4-BE49-F238E27FC236}">
                <a16:creationId xmlns:a16="http://schemas.microsoft.com/office/drawing/2014/main" id="{73F432AA-35D1-2549-7365-4DB1084929AA}"/>
              </a:ext>
            </a:extLst>
          </p:cNvPr>
          <p:cNvSpPr txBox="1"/>
          <p:nvPr/>
        </p:nvSpPr>
        <p:spPr>
          <a:xfrm>
            <a:off x="1501377" y="3250828"/>
            <a:ext cx="1830950" cy="261610"/>
          </a:xfrm>
          <a:prstGeom prst="rect">
            <a:avLst/>
          </a:prstGeom>
          <a:noFill/>
        </p:spPr>
        <p:txBody>
          <a:bodyPr wrap="none" rtlCol="0">
            <a:spAutoFit/>
          </a:bodyPr>
          <a:lstStyle/>
          <a:p>
            <a:r>
              <a:rPr lang="en-US" sz="1100" dirty="0">
                <a:solidFill>
                  <a:srgbClr val="FF0000"/>
                </a:solidFill>
              </a:rPr>
              <a:t>Electromagnetic currents</a:t>
            </a:r>
          </a:p>
        </p:txBody>
      </p:sp>
      <p:sp>
        <p:nvSpPr>
          <p:cNvPr id="48" name="TextBox 47">
            <a:extLst>
              <a:ext uri="{FF2B5EF4-FFF2-40B4-BE49-F238E27FC236}">
                <a16:creationId xmlns:a16="http://schemas.microsoft.com/office/drawing/2014/main" id="{E6CC97E3-8B43-4C14-F4D8-EBDEBC48B51A}"/>
              </a:ext>
            </a:extLst>
          </p:cNvPr>
          <p:cNvSpPr txBox="1"/>
          <p:nvPr/>
        </p:nvSpPr>
        <p:spPr>
          <a:xfrm>
            <a:off x="5283583" y="3036208"/>
            <a:ext cx="1308566" cy="430887"/>
          </a:xfrm>
          <a:prstGeom prst="rect">
            <a:avLst/>
          </a:prstGeom>
          <a:noFill/>
        </p:spPr>
        <p:txBody>
          <a:bodyPr wrap="square" rtlCol="0">
            <a:spAutoFit/>
          </a:bodyPr>
          <a:lstStyle/>
          <a:p>
            <a:r>
              <a:rPr lang="en-US" sz="1100" dirty="0">
                <a:solidFill>
                  <a:srgbClr val="002060"/>
                </a:solidFill>
              </a:rPr>
              <a:t>Weak charged currents</a:t>
            </a:r>
          </a:p>
        </p:txBody>
      </p:sp>
      <p:cxnSp>
        <p:nvCxnSpPr>
          <p:cNvPr id="4" name="Straight Connector 3">
            <a:extLst>
              <a:ext uri="{FF2B5EF4-FFF2-40B4-BE49-F238E27FC236}">
                <a16:creationId xmlns:a16="http://schemas.microsoft.com/office/drawing/2014/main" id="{329053E2-1148-298F-E3F6-AA197E28A20F}"/>
              </a:ext>
            </a:extLst>
          </p:cNvPr>
          <p:cNvCxnSpPr/>
          <p:nvPr/>
        </p:nvCxnSpPr>
        <p:spPr>
          <a:xfrm>
            <a:off x="6306812" y="5247038"/>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F10AF36-DCAB-03FC-E904-0315F3D0B56F}"/>
              </a:ext>
            </a:extLst>
          </p:cNvPr>
          <p:cNvCxnSpPr>
            <a:cxnSpLocks/>
          </p:cNvCxnSpPr>
          <p:nvPr/>
        </p:nvCxnSpPr>
        <p:spPr>
          <a:xfrm flipV="1">
            <a:off x="7431419" y="4563866"/>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C6C19B-797F-05F5-0EC3-4A1B1150A3D9}"/>
              </a:ext>
            </a:extLst>
          </p:cNvPr>
          <p:cNvCxnSpPr/>
          <p:nvPr/>
        </p:nvCxnSpPr>
        <p:spPr>
          <a:xfrm>
            <a:off x="6270026" y="5115660"/>
            <a:ext cx="11246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0FC5D-46D0-A3C5-BDDD-915926E89944}"/>
              </a:ext>
            </a:extLst>
          </p:cNvPr>
          <p:cNvCxnSpPr>
            <a:cxnSpLocks/>
          </p:cNvCxnSpPr>
          <p:nvPr/>
        </p:nvCxnSpPr>
        <p:spPr>
          <a:xfrm flipV="1">
            <a:off x="7394633" y="4432488"/>
            <a:ext cx="603427" cy="6831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9531A0-6405-CE81-CD50-C8E89752422A}"/>
              </a:ext>
            </a:extLst>
          </p:cNvPr>
          <p:cNvCxnSpPr/>
          <p:nvPr/>
        </p:nvCxnSpPr>
        <p:spPr>
          <a:xfrm>
            <a:off x="6354108" y="5367906"/>
            <a:ext cx="112460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C92453-07EF-F4D4-7C25-EFD16AF6FAE9}"/>
              </a:ext>
            </a:extLst>
          </p:cNvPr>
          <p:cNvCxnSpPr>
            <a:cxnSpLocks/>
          </p:cNvCxnSpPr>
          <p:nvPr/>
        </p:nvCxnSpPr>
        <p:spPr>
          <a:xfrm flipV="1">
            <a:off x="7478715" y="4684734"/>
            <a:ext cx="603427" cy="68317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83680-6D0E-F024-3DD0-4C58916E1EAD}"/>
              </a:ext>
            </a:extLst>
          </p:cNvPr>
          <p:cNvCxnSpPr>
            <a:cxnSpLocks/>
          </p:cNvCxnSpPr>
          <p:nvPr/>
        </p:nvCxnSpPr>
        <p:spPr>
          <a:xfrm flipV="1">
            <a:off x="6872738" y="5593879"/>
            <a:ext cx="706619" cy="6009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C57FC5-8118-23F4-FE77-EE247D989D36}"/>
              </a:ext>
            </a:extLst>
          </p:cNvPr>
          <p:cNvCxnSpPr>
            <a:cxnSpLocks/>
          </p:cNvCxnSpPr>
          <p:nvPr/>
        </p:nvCxnSpPr>
        <p:spPr>
          <a:xfrm>
            <a:off x="7579357" y="5593879"/>
            <a:ext cx="101529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55E201-9FAF-BA21-D61F-6E2463CD08C5}"/>
              </a:ext>
            </a:extLst>
          </p:cNvPr>
          <p:cNvSpPr txBox="1"/>
          <p:nvPr/>
        </p:nvSpPr>
        <p:spPr>
          <a:xfrm>
            <a:off x="5870758" y="4373959"/>
            <a:ext cx="1854867" cy="369332"/>
          </a:xfrm>
          <a:prstGeom prst="rect">
            <a:avLst/>
          </a:prstGeom>
          <a:noFill/>
        </p:spPr>
        <p:txBody>
          <a:bodyPr wrap="none" rtlCol="0">
            <a:spAutoFit/>
          </a:bodyPr>
          <a:lstStyle/>
          <a:p>
            <a:r>
              <a:rPr lang="en-US" dirty="0"/>
              <a:t>Inverse </a:t>
            </a:r>
            <a:r>
              <a:rPr lang="el-GR" dirty="0"/>
              <a:t>β</a:t>
            </a:r>
            <a:r>
              <a:rPr lang="en-US" dirty="0"/>
              <a:t> decay</a:t>
            </a:r>
          </a:p>
        </p:txBody>
      </p:sp>
      <p:sp>
        <p:nvSpPr>
          <p:cNvPr id="33" name="Bent Arrow 32">
            <a:extLst>
              <a:ext uri="{FF2B5EF4-FFF2-40B4-BE49-F238E27FC236}">
                <a16:creationId xmlns:a16="http://schemas.microsoft.com/office/drawing/2014/main" id="{5EF1F7A2-6D7D-EC52-0CD0-FBD7EF555E49}"/>
              </a:ext>
            </a:extLst>
          </p:cNvPr>
          <p:cNvSpPr/>
          <p:nvPr/>
        </p:nvSpPr>
        <p:spPr>
          <a:xfrm rot="1770905">
            <a:off x="7576718" y="5651064"/>
            <a:ext cx="373197" cy="318539"/>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Bent Arrow 41">
            <a:extLst>
              <a:ext uri="{FF2B5EF4-FFF2-40B4-BE49-F238E27FC236}">
                <a16:creationId xmlns:a16="http://schemas.microsoft.com/office/drawing/2014/main" id="{6EF1D774-5A2C-0693-5F77-9492319313D7}"/>
              </a:ext>
            </a:extLst>
          </p:cNvPr>
          <p:cNvSpPr/>
          <p:nvPr/>
        </p:nvSpPr>
        <p:spPr>
          <a:xfrm rot="17230600" flipV="1">
            <a:off x="7244763" y="4962793"/>
            <a:ext cx="333760" cy="338763"/>
          </a:xfrm>
          <a:prstGeom prst="bentArrow">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Lightning Bolt 48">
            <a:extLst>
              <a:ext uri="{FF2B5EF4-FFF2-40B4-BE49-F238E27FC236}">
                <a16:creationId xmlns:a16="http://schemas.microsoft.com/office/drawing/2014/main" id="{94C464DA-7D66-67CA-1CEF-AB07E3D90745}"/>
              </a:ext>
            </a:extLst>
          </p:cNvPr>
          <p:cNvSpPr/>
          <p:nvPr/>
        </p:nvSpPr>
        <p:spPr>
          <a:xfrm>
            <a:off x="7459240" y="5372234"/>
            <a:ext cx="191021" cy="189010"/>
          </a:xfrm>
          <a:prstGeom prst="lightningBol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778E3DA-7AB1-DF0E-8ED7-22B8690E6DD6}"/>
              </a:ext>
            </a:extLst>
          </p:cNvPr>
          <p:cNvSpPr txBox="1"/>
          <p:nvPr/>
        </p:nvSpPr>
        <p:spPr>
          <a:xfrm>
            <a:off x="8348114" y="5216675"/>
            <a:ext cx="420308" cy="369332"/>
          </a:xfrm>
          <a:prstGeom prst="rect">
            <a:avLst/>
          </a:prstGeom>
          <a:noFill/>
        </p:spPr>
        <p:txBody>
          <a:bodyPr wrap="none" rtlCol="0">
            <a:spAutoFit/>
          </a:bodyPr>
          <a:lstStyle/>
          <a:p>
            <a:r>
              <a:rPr lang="en-US" dirty="0"/>
              <a:t>e</a:t>
            </a:r>
            <a:r>
              <a:rPr lang="en-US" baseline="30000" dirty="0"/>
              <a:t>+</a:t>
            </a:r>
            <a:endParaRPr lang="en-US" dirty="0"/>
          </a:p>
        </p:txBody>
      </p:sp>
      <p:sp>
        <p:nvSpPr>
          <p:cNvPr id="51" name="TextBox 50">
            <a:extLst>
              <a:ext uri="{FF2B5EF4-FFF2-40B4-BE49-F238E27FC236}">
                <a16:creationId xmlns:a16="http://schemas.microsoft.com/office/drawing/2014/main" id="{5815D635-1891-B553-F732-C21B3765AE43}"/>
              </a:ext>
            </a:extLst>
          </p:cNvPr>
          <p:cNvSpPr txBox="1"/>
          <p:nvPr/>
        </p:nvSpPr>
        <p:spPr>
          <a:xfrm>
            <a:off x="7011502" y="6022293"/>
            <a:ext cx="383438" cy="369332"/>
          </a:xfrm>
          <a:prstGeom prst="rect">
            <a:avLst/>
          </a:prstGeom>
          <a:noFill/>
        </p:spPr>
        <p:txBody>
          <a:bodyPr wrap="none" rtlCol="0">
            <a:spAutoFit/>
          </a:bodyPr>
          <a:lstStyle/>
          <a:p>
            <a:r>
              <a:rPr lang="en-US" dirty="0" err="1"/>
              <a:t>ν</a:t>
            </a:r>
            <a:r>
              <a:rPr lang="en-US" baseline="-25000" dirty="0" err="1"/>
              <a:t>e</a:t>
            </a:r>
            <a:endParaRPr lang="en-US" baseline="-25000" dirty="0"/>
          </a:p>
        </p:txBody>
      </p:sp>
      <p:sp>
        <p:nvSpPr>
          <p:cNvPr id="52" name="TextBox 51">
            <a:extLst>
              <a:ext uri="{FF2B5EF4-FFF2-40B4-BE49-F238E27FC236}">
                <a16:creationId xmlns:a16="http://schemas.microsoft.com/office/drawing/2014/main" id="{F20494A9-1CEE-0B21-DE76-ECB6399009B1}"/>
              </a:ext>
            </a:extLst>
          </p:cNvPr>
          <p:cNvSpPr txBox="1"/>
          <p:nvPr/>
        </p:nvSpPr>
        <p:spPr>
          <a:xfrm>
            <a:off x="6371061" y="5282073"/>
            <a:ext cx="328936" cy="369332"/>
          </a:xfrm>
          <a:prstGeom prst="rect">
            <a:avLst/>
          </a:prstGeom>
          <a:noFill/>
        </p:spPr>
        <p:txBody>
          <a:bodyPr wrap="none" rtlCol="0">
            <a:spAutoFit/>
          </a:bodyPr>
          <a:lstStyle/>
          <a:p>
            <a:r>
              <a:rPr lang="en-US" dirty="0"/>
              <a:t>p</a:t>
            </a:r>
          </a:p>
        </p:txBody>
      </p:sp>
      <p:sp>
        <p:nvSpPr>
          <p:cNvPr id="53" name="TextBox 52">
            <a:extLst>
              <a:ext uri="{FF2B5EF4-FFF2-40B4-BE49-F238E27FC236}">
                <a16:creationId xmlns:a16="http://schemas.microsoft.com/office/drawing/2014/main" id="{1DB49F6A-39C0-289E-8815-317325689FB8}"/>
              </a:ext>
            </a:extLst>
          </p:cNvPr>
          <p:cNvSpPr txBox="1"/>
          <p:nvPr/>
        </p:nvSpPr>
        <p:spPr>
          <a:xfrm>
            <a:off x="7922534" y="4742030"/>
            <a:ext cx="317716" cy="369332"/>
          </a:xfrm>
          <a:prstGeom prst="rect">
            <a:avLst/>
          </a:prstGeom>
          <a:noFill/>
        </p:spPr>
        <p:txBody>
          <a:bodyPr wrap="none" rtlCol="0">
            <a:spAutoFit/>
          </a:bodyPr>
          <a:lstStyle/>
          <a:p>
            <a:r>
              <a:rPr lang="en-US" dirty="0"/>
              <a:t>n</a:t>
            </a:r>
          </a:p>
        </p:txBody>
      </p:sp>
      <p:sp>
        <p:nvSpPr>
          <p:cNvPr id="54" name="TextBox 53">
            <a:extLst>
              <a:ext uri="{FF2B5EF4-FFF2-40B4-BE49-F238E27FC236}">
                <a16:creationId xmlns:a16="http://schemas.microsoft.com/office/drawing/2014/main" id="{3BD4F167-9AB4-8EBD-256B-2917A735D702}"/>
              </a:ext>
            </a:extLst>
          </p:cNvPr>
          <p:cNvSpPr txBox="1"/>
          <p:nvPr/>
        </p:nvSpPr>
        <p:spPr>
          <a:xfrm>
            <a:off x="7654840" y="5859601"/>
            <a:ext cx="1308566" cy="430887"/>
          </a:xfrm>
          <a:prstGeom prst="rect">
            <a:avLst/>
          </a:prstGeom>
          <a:noFill/>
        </p:spPr>
        <p:txBody>
          <a:bodyPr wrap="square" rtlCol="0">
            <a:spAutoFit/>
          </a:bodyPr>
          <a:lstStyle/>
          <a:p>
            <a:r>
              <a:rPr lang="en-US" sz="1100" dirty="0">
                <a:solidFill>
                  <a:srgbClr val="002060"/>
                </a:solidFill>
              </a:rPr>
              <a:t>Weak charged currents</a:t>
            </a:r>
          </a:p>
        </p:txBody>
      </p:sp>
      <p:cxnSp>
        <p:nvCxnSpPr>
          <p:cNvPr id="61" name="Straight Connector 60">
            <a:extLst>
              <a:ext uri="{FF2B5EF4-FFF2-40B4-BE49-F238E27FC236}">
                <a16:creationId xmlns:a16="http://schemas.microsoft.com/office/drawing/2014/main" id="{A57BBF12-BFF8-B880-0934-F1FFF31A564E}"/>
              </a:ext>
            </a:extLst>
          </p:cNvPr>
          <p:cNvCxnSpPr>
            <a:cxnSpLocks/>
          </p:cNvCxnSpPr>
          <p:nvPr/>
        </p:nvCxnSpPr>
        <p:spPr>
          <a:xfrm flipH="1">
            <a:off x="7063556" y="6112369"/>
            <a:ext cx="2107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1982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Wood Type</Template>
  <TotalTime>8975</TotalTime>
  <Words>3188</Words>
  <Application>Microsoft Macintosh PowerPoint</Application>
  <PresentationFormat>On-screen Show (4:3)</PresentationFormat>
  <Paragraphs>497</Paragraphs>
  <Slides>66</Slides>
  <Notes>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80" baseType="lpstr">
      <vt:lpstr>Aptos</vt:lpstr>
      <vt:lpstr>Arial</vt:lpstr>
      <vt:lpstr>Book Antiqua</vt:lpstr>
      <vt:lpstr>Calibri</vt:lpstr>
      <vt:lpstr>Courier New</vt:lpstr>
      <vt:lpstr>Roboto</vt:lpstr>
      <vt:lpstr>Rockwell</vt:lpstr>
      <vt:lpstr>Rockwell Condensed</vt:lpstr>
      <vt:lpstr>Rockwell Extra Bold</vt:lpstr>
      <vt:lpstr>Stencil</vt:lpstr>
      <vt:lpstr>Symbol</vt:lpstr>
      <vt:lpstr>Wingdings</vt:lpstr>
      <vt:lpstr>Wood Type</vt:lpstr>
      <vt:lpstr>Equation</vt:lpstr>
      <vt:lpstr>NEUTRINOS  IN NUCLEAR PHYSICS </vt:lpstr>
      <vt:lpstr>On the menu</vt:lpstr>
      <vt:lpstr>About me…</vt:lpstr>
      <vt:lpstr>PowerPoint Presentation</vt:lpstr>
      <vt:lpstr>PowerPoint Presentation</vt:lpstr>
      <vt:lpstr>A bold idea…</vt:lpstr>
      <vt:lpstr>PowerPoint Presentation</vt:lpstr>
      <vt:lpstr>Fermi Theory</vt:lpstr>
      <vt:lpstr>Fermi Theory</vt:lpstr>
      <vt:lpstr>First attempt to discover the neutrino</vt:lpstr>
      <vt:lpstr>First attempt to discover the neutrino</vt:lpstr>
      <vt:lpstr>First attempt to discover the neutrino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He’ll be back soon </vt:lpstr>
      <vt:lpstr>In the mean time… How about we use a detector that can see antineutrinos?</vt:lpstr>
      <vt:lpstr>In the mean time… How about we use a detector that can see antineutrinos?</vt:lpstr>
      <vt:lpstr>In the mean time… How about we use a detector that can see antineutrinos?</vt:lpstr>
      <vt:lpstr>the neutrino discovered by project poltergeist</vt:lpstr>
      <vt:lpstr>PowerPoint Presentation</vt:lpstr>
      <vt:lpstr>PowerPoint Presentation</vt:lpstr>
      <vt:lpstr>We have been detecting   antineutrinos from beta decays in nuclear reactors   for 65 years. </vt:lpstr>
      <vt:lpstr>best oscillation measurement ever:</vt:lpstr>
      <vt:lpstr>all is not well if we measure the fluxes</vt:lpstr>
      <vt:lpstr>New physics at reactors</vt:lpstr>
      <vt:lpstr>PowerPoint Presentation</vt:lpstr>
      <vt:lpstr>Resolving the RAA?</vt:lpstr>
      <vt:lpstr>Research reactors</vt:lpstr>
      <vt:lpstr>Research reactors</vt:lpstr>
      <vt:lpstr>PowerPoint Presentation</vt:lpstr>
      <vt:lpstr>PowerPoint Presentation</vt:lpstr>
      <vt:lpstr>PowerPoint Presentation</vt:lpstr>
      <vt:lpstr>Experiments with a single isotope</vt:lpstr>
      <vt:lpstr>Experiments with a single isotope</vt:lpstr>
      <vt:lpstr>Experiments with a single isotope</vt:lpstr>
      <vt:lpstr>The beta endpoint</vt:lpstr>
      <vt:lpstr>PowerPoint Presentation</vt:lpstr>
      <vt:lpstr>Measuring the beta end point</vt:lpstr>
      <vt:lpstr>How to build an experiment…</vt:lpstr>
      <vt:lpstr>How To catch only the fast ones…</vt:lpstr>
      <vt:lpstr>How To catch only the fast ones…</vt:lpstr>
      <vt:lpstr>MAC-E FILTERING</vt:lpstr>
      <vt:lpstr>KATRIN MAC-E filter</vt:lpstr>
      <vt:lpstr>PowerPoint Presentation</vt:lpstr>
      <vt:lpstr>PowerPoint Presentation</vt:lpstr>
      <vt:lpstr>PowerPoint Presentation</vt:lpstr>
      <vt:lpstr>PowerPoint Presentation</vt:lpstr>
      <vt:lpstr>NEXT gen: do another one 10x as big?</vt:lpstr>
      <vt:lpstr>another way to filter…</vt:lpstr>
      <vt:lpstr>Electron tracks in Project 8</vt:lpstr>
      <vt:lpstr>PowerPoint Presentation</vt:lpstr>
      <vt:lpstr>Atomic and molecular tritium</vt:lpstr>
      <vt:lpstr>Atomic tritium</vt:lpstr>
      <vt:lpstr>Cooling t</vt:lpstr>
      <vt:lpstr>Holmium electron capture</vt:lpstr>
      <vt:lpstr>Microcalorimetry</vt:lpstr>
      <vt:lpstr>Outlook</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Neutrino Mass Searches</dc:title>
  <dc:creator>Jones, Benjamin</dc:creator>
  <cp:lastModifiedBy>Jones, Benjamin</cp:lastModifiedBy>
  <cp:revision>29</cp:revision>
  <dcterms:created xsi:type="dcterms:W3CDTF">2024-06-14T14:32:39Z</dcterms:created>
  <dcterms:modified xsi:type="dcterms:W3CDTF">2024-07-15T23:08:35Z</dcterms:modified>
</cp:coreProperties>
</file>